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973" r:id="rId2"/>
  </p:sldMasterIdLst>
  <p:notesMasterIdLst>
    <p:notesMasterId r:id="rId77"/>
  </p:notesMasterIdLst>
  <p:sldIdLst>
    <p:sldId id="288" r:id="rId3"/>
    <p:sldId id="870" r:id="rId4"/>
    <p:sldId id="658" r:id="rId5"/>
    <p:sldId id="659" r:id="rId6"/>
    <p:sldId id="856" r:id="rId7"/>
    <p:sldId id="858" r:id="rId8"/>
    <p:sldId id="844" r:id="rId9"/>
    <p:sldId id="845" r:id="rId10"/>
    <p:sldId id="846" r:id="rId11"/>
    <p:sldId id="847" r:id="rId12"/>
    <p:sldId id="650" r:id="rId13"/>
    <p:sldId id="666" r:id="rId14"/>
    <p:sldId id="668" r:id="rId15"/>
    <p:sldId id="669" r:id="rId16"/>
    <p:sldId id="670" r:id="rId17"/>
    <p:sldId id="671" r:id="rId18"/>
    <p:sldId id="672" r:id="rId19"/>
    <p:sldId id="673" r:id="rId20"/>
    <p:sldId id="675" r:id="rId21"/>
    <p:sldId id="676" r:id="rId22"/>
    <p:sldId id="677" r:id="rId23"/>
    <p:sldId id="848" r:id="rId24"/>
    <p:sldId id="817" r:id="rId25"/>
    <p:sldId id="679" r:id="rId26"/>
    <p:sldId id="680" r:id="rId27"/>
    <p:sldId id="681" r:id="rId28"/>
    <p:sldId id="292" r:id="rId29"/>
    <p:sldId id="683" r:id="rId30"/>
    <p:sldId id="295" r:id="rId31"/>
    <p:sldId id="684" r:id="rId32"/>
    <p:sldId id="293" r:id="rId33"/>
    <p:sldId id="294" r:id="rId34"/>
    <p:sldId id="296" r:id="rId35"/>
    <p:sldId id="685" r:id="rId36"/>
    <p:sldId id="297" r:id="rId37"/>
    <p:sldId id="686" r:id="rId38"/>
    <p:sldId id="298" r:id="rId39"/>
    <p:sldId id="692" r:id="rId40"/>
    <p:sldId id="687" r:id="rId41"/>
    <p:sldId id="693" r:id="rId42"/>
    <p:sldId id="299" r:id="rId43"/>
    <p:sldId id="688" r:id="rId44"/>
    <p:sldId id="300" r:id="rId45"/>
    <p:sldId id="860" r:id="rId46"/>
    <p:sldId id="849" r:id="rId47"/>
    <p:sldId id="301" r:id="rId48"/>
    <p:sldId id="689" r:id="rId49"/>
    <p:sldId id="861" r:id="rId50"/>
    <p:sldId id="302" r:id="rId51"/>
    <p:sldId id="690" r:id="rId52"/>
    <p:sldId id="304" r:id="rId53"/>
    <p:sldId id="873" r:id="rId54"/>
    <p:sldId id="862" r:id="rId55"/>
    <p:sldId id="305" r:id="rId56"/>
    <p:sldId id="691" r:id="rId57"/>
    <p:sldId id="306" r:id="rId58"/>
    <p:sldId id="712" r:id="rId59"/>
    <p:sldId id="307" r:id="rId60"/>
    <p:sldId id="308" r:id="rId61"/>
    <p:sldId id="309" r:id="rId62"/>
    <p:sldId id="310" r:id="rId63"/>
    <p:sldId id="311" r:id="rId64"/>
    <p:sldId id="312" r:id="rId65"/>
    <p:sldId id="314" r:id="rId66"/>
    <p:sldId id="697" r:id="rId67"/>
    <p:sldId id="871" r:id="rId68"/>
    <p:sldId id="872" r:id="rId69"/>
    <p:sldId id="854" r:id="rId70"/>
    <p:sldId id="852" r:id="rId71"/>
    <p:sldId id="853" r:id="rId72"/>
    <p:sldId id="655" r:id="rId73"/>
    <p:sldId id="653" r:id="rId74"/>
    <p:sldId id="654" r:id="rId75"/>
    <p:sldId id="855" r:id="rId76"/>
  </p:sldIdLst>
  <p:sldSz cx="9144000" cy="5143500" type="screen16x9"/>
  <p:notesSz cx="7010400" cy="92964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entury Gothic" panose="020B0502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4536">
          <p15:clr>
            <a:srgbClr val="A4A3A4"/>
          </p15:clr>
        </p15:guide>
        <p15:guide id="3" pos="331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77459"/>
  </p:normalViewPr>
  <p:slideViewPr>
    <p:cSldViewPr snapToGrid="0" snapToObjects="1">
      <p:cViewPr varScale="1">
        <p:scale>
          <a:sx n="83" d="100"/>
          <a:sy n="83" d="100"/>
        </p:scale>
        <p:origin x="1944" y="184"/>
      </p:cViewPr>
      <p:guideLst>
        <p:guide orient="horz" pos="1620"/>
        <p:guide pos="4536"/>
        <p:guide pos="331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4B124-E023-8E41-A708-9A60CF5A5A04}" type="datetimeFigureOut">
              <a:rPr lang="en-US" smtClean="0"/>
              <a:t>10/9/18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E36326-5EC2-7144-90FB-C34D3B8F27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3780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Flannel on ALL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36326-5EC2-7144-90FB-C34D3B8F27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54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Needs change in diagram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3E36326-5EC2-7144-90FB-C34D3B8F27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7707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Group_vars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inventory/templates/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group_vars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/global/all/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sampleapp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 : for customer specific variables those may be applicable to multiple deployments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inventory/templates/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group_vars</a:t>
            </a:r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/customers/ : variable specific to a customer deployment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Vars</a:t>
            </a:r>
            <a:r>
              <a:rPr lang="en-IN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directory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 - common	# 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 - customers/common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 - customers/stage</a:t>
            </a:r>
          </a:p>
          <a:p>
            <a:r>
              <a:rPr lang="en-I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  - </a:t>
            </a:r>
            <a:r>
              <a:rPr lang="en-I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extra_vars</a:t>
            </a: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36326-5EC2-7144-90FB-C34D3B8F276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272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dirty="0"/>
              <a:t>./</a:t>
            </a:r>
            <a:r>
              <a:rPr lang="en-IN" dirty="0" err="1"/>
              <a:t>conf</a:t>
            </a:r>
            <a:r>
              <a:rPr lang="en-IN" dirty="0"/>
              <a:t>/</a:t>
            </a:r>
            <a:r>
              <a:rPr lang="en-IN" dirty="0" err="1"/>
              <a:t>generate_inventory</a:t>
            </a:r>
            <a:r>
              <a:rPr lang="en-IN" dirty="0"/>
              <a:t>/</a:t>
            </a:r>
            <a:r>
              <a:rPr lang="en-IN" dirty="0" err="1"/>
              <a:t>conf_inventory</a:t>
            </a:r>
            <a:r>
              <a:rPr lang="en-IN" dirty="0"/>
              <a:t>/&lt;</a:t>
            </a:r>
            <a:r>
              <a:rPr lang="en-IN" dirty="0" err="1"/>
              <a:t>env</a:t>
            </a:r>
            <a:r>
              <a:rPr lang="en-IN" dirty="0"/>
              <a:t> type&gt;/&lt;inventory name&gt;/</a:t>
            </a:r>
            <a:r>
              <a:rPr lang="en-IN" dirty="0" err="1"/>
              <a:t>generate_inventory.json</a:t>
            </a:r>
            <a:r>
              <a:rPr lang="en-IN" dirty="0"/>
              <a:t> ./</a:t>
            </a:r>
            <a:r>
              <a:rPr lang="en-IN" dirty="0" err="1"/>
              <a:t>conf</a:t>
            </a:r>
            <a:r>
              <a:rPr lang="en-IN" dirty="0"/>
              <a:t>/</a:t>
            </a:r>
            <a:r>
              <a:rPr lang="en-IN" dirty="0" err="1"/>
              <a:t>generate_inventory</a:t>
            </a:r>
            <a:r>
              <a:rPr lang="en-IN" dirty="0"/>
              <a:t>/</a:t>
            </a:r>
            <a:r>
              <a:rPr lang="en-IN" dirty="0" err="1"/>
              <a:t>conf_inventory</a:t>
            </a:r>
            <a:r>
              <a:rPr lang="en-IN" dirty="0"/>
              <a:t>/&lt;</a:t>
            </a:r>
            <a:r>
              <a:rPr lang="en-IN" dirty="0" err="1"/>
              <a:t>env</a:t>
            </a:r>
            <a:r>
              <a:rPr lang="en-IN" dirty="0"/>
              <a:t> type&gt;/&lt;inventory name&gt;/hosts </a:t>
            </a:r>
            <a:endParaRPr lang="en-I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IN" dirty="0"/>
            </a:br>
            <a:endParaRPr lang="en-IN" dirty="0"/>
          </a:p>
          <a:p>
            <a:r>
              <a:rPr lang="en-IN" dirty="0"/>
              <a:t>./</a:t>
            </a:r>
            <a:r>
              <a:rPr lang="en-IN" dirty="0" err="1"/>
              <a:t>conf</a:t>
            </a:r>
            <a:r>
              <a:rPr lang="en-IN" dirty="0"/>
              <a:t>/</a:t>
            </a:r>
            <a:r>
              <a:rPr lang="en-IN" dirty="0" err="1"/>
              <a:t>generate_inventory</a:t>
            </a:r>
            <a:r>
              <a:rPr lang="en-IN" dirty="0"/>
              <a:t>/</a:t>
            </a:r>
            <a:r>
              <a:rPr lang="en-IN" dirty="0" err="1"/>
              <a:t>conf_inventory</a:t>
            </a:r>
            <a:r>
              <a:rPr lang="en-IN" dirty="0"/>
              <a:t>/&lt;</a:t>
            </a:r>
            <a:r>
              <a:rPr lang="en-IN" dirty="0" err="1"/>
              <a:t>env</a:t>
            </a:r>
            <a:r>
              <a:rPr lang="en-IN" dirty="0"/>
              <a:t> type&gt;/&lt;inventory name&gt;/hosts </a:t>
            </a:r>
            <a:endParaRPr lang="en-I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IN" dirty="0"/>
            </a:br>
            <a:endParaRPr lang="en-IN" dirty="0"/>
          </a:p>
          <a:p>
            <a:endParaRPr lang="en-IN" dirty="0"/>
          </a:p>
          <a:p>
            <a:r>
              <a:rPr lang="en-IN" dirty="0"/>
              <a:t>reflex-provisioner/inventory/templates/</a:t>
            </a:r>
            <a:r>
              <a:rPr lang="en-IN" dirty="0" err="1"/>
              <a:t>group_vars</a:t>
            </a:r>
            <a:r>
              <a:rPr lang="en-IN" dirty="0"/>
              <a:t>/global/all </a:t>
            </a:r>
            <a:endParaRPr lang="en-I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br>
              <a:rPr lang="en-IN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714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# Add the following to ~/.</a:t>
            </a:r>
            <a:r>
              <a:rPr lang="en-IN" dirty="0" err="1"/>
              <a:t>bashrc</a:t>
            </a:r>
            <a:r>
              <a:rPr lang="en-IN" dirty="0"/>
              <a:t> as fuse requires java</a:t>
            </a:r>
          </a:p>
          <a:p>
            <a:pPr marL="0" indent="0">
              <a:buNone/>
            </a:pPr>
            <a:r>
              <a:rPr lang="en-IN" dirty="0"/>
              <a:t>export JAVA_HOME=/</a:t>
            </a:r>
            <a:r>
              <a:rPr lang="en-IN" dirty="0" err="1"/>
              <a:t>usr</a:t>
            </a:r>
            <a:r>
              <a:rPr lang="en-IN" dirty="0"/>
              <a:t>/lib/</a:t>
            </a:r>
            <a:r>
              <a:rPr lang="en-IN" dirty="0" err="1"/>
              <a:t>jvm</a:t>
            </a:r>
            <a:r>
              <a:rPr lang="en-IN" dirty="0"/>
              <a:t>/java-</a:t>
            </a:r>
            <a:r>
              <a:rPr lang="en-IN" dirty="0" err="1"/>
              <a:t>openjdk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export JRE_HOME=$JAVA_HOME/</a:t>
            </a:r>
            <a:r>
              <a:rPr lang="en-IN" dirty="0" err="1"/>
              <a:t>jre</a:t>
            </a:r>
            <a:endParaRPr lang="en-IN" dirty="0"/>
          </a:p>
          <a:p>
            <a:pPr marL="0" indent="0">
              <a:buNone/>
            </a:pPr>
            <a:r>
              <a:rPr lang="en-IN" dirty="0"/>
              <a:t>export PATH=$PATH:$JAVA_HOME/bin:$JAVA_HOME/</a:t>
            </a:r>
            <a:r>
              <a:rPr lang="en-IN" dirty="0" err="1"/>
              <a:t>jre</a:t>
            </a:r>
            <a:r>
              <a:rPr lang="en-IN" dirty="0"/>
              <a:t>/bin</a:t>
            </a:r>
          </a:p>
          <a:p>
            <a:pPr marL="0" indent="0">
              <a:buNone/>
            </a:pPr>
            <a:r>
              <a:rPr lang="en-IN" dirty="0"/>
              <a:t>export LD_LIBRARY_PATH=$JAVA_HOME/lib:$JRE_HOME/lib:$JRE_HOME/lib/amd64/server:/</a:t>
            </a:r>
            <a:r>
              <a:rPr lang="en-IN" dirty="0" err="1"/>
              <a:t>usr</a:t>
            </a:r>
            <a:r>
              <a:rPr lang="en-IN" dirty="0"/>
              <a:t>/</a:t>
            </a:r>
            <a:r>
              <a:rPr lang="en-IN" dirty="0" err="1"/>
              <a:t>hdp</a:t>
            </a:r>
            <a:r>
              <a:rPr lang="en-IN" dirty="0"/>
              <a:t>/2.6.3.0-235/</a:t>
            </a:r>
            <a:r>
              <a:rPr lang="en-IN" dirty="0" err="1"/>
              <a:t>usr</a:t>
            </a:r>
            <a:r>
              <a:rPr lang="en-IN" dirty="0"/>
              <a:t>/lib/</a:t>
            </a:r>
          </a:p>
          <a:p>
            <a:pPr marL="0" indent="0">
              <a:buNone/>
            </a:pPr>
            <a:endParaRPr lang="en-IN" dirty="0"/>
          </a:p>
          <a:p>
            <a:pPr marL="0" indent="0">
              <a:buNone/>
            </a:pPr>
            <a:r>
              <a:rPr lang="en-IN" b="1" dirty="0"/>
              <a:t>$ </a:t>
            </a:r>
            <a:r>
              <a:rPr lang="en-IN" dirty="0"/>
              <a:t>source ~/.</a:t>
            </a:r>
            <a:r>
              <a:rPr lang="en-IN" dirty="0" err="1"/>
              <a:t>bashrc</a:t>
            </a:r>
            <a:endParaRPr lang="en-IN" dirty="0"/>
          </a:p>
          <a:p>
            <a:pPr marL="0" indent="0">
              <a:buNone/>
            </a:pPr>
            <a:br>
              <a:rPr lang="en-IN" dirty="0"/>
            </a:br>
            <a:r>
              <a:rPr lang="en-IN" b="1" dirty="0"/>
              <a:t>$ </a:t>
            </a:r>
            <a:r>
              <a:rPr lang="en-IN" dirty="0"/>
              <a:t>/</a:t>
            </a:r>
            <a:r>
              <a:rPr lang="en-IN" dirty="0" err="1"/>
              <a:t>usr</a:t>
            </a:r>
            <a:r>
              <a:rPr lang="en-IN" dirty="0"/>
              <a:t>/</a:t>
            </a:r>
            <a:r>
              <a:rPr lang="en-IN" dirty="0" err="1"/>
              <a:t>hdp</a:t>
            </a:r>
            <a:r>
              <a:rPr lang="en-IN" dirty="0"/>
              <a:t>/2.6.3.0-235/</a:t>
            </a:r>
            <a:r>
              <a:rPr lang="en-IN" dirty="0" err="1"/>
              <a:t>hadoop</a:t>
            </a:r>
            <a:r>
              <a:rPr lang="en-IN" dirty="0"/>
              <a:t>/bin/</a:t>
            </a:r>
            <a:r>
              <a:rPr lang="en-IN" dirty="0" err="1"/>
              <a:t>hadoop</a:t>
            </a:r>
            <a:r>
              <a:rPr lang="en-IN" dirty="0"/>
              <a:t>-fuse-</a:t>
            </a:r>
            <a:r>
              <a:rPr lang="en-IN" dirty="0" err="1"/>
              <a:t>dfs</a:t>
            </a:r>
            <a:r>
              <a:rPr lang="en-IN" dirty="0"/>
              <a:t> -</a:t>
            </a:r>
            <a:r>
              <a:rPr lang="en-IN" dirty="0" err="1"/>
              <a:t>obig_writes</a:t>
            </a:r>
            <a:r>
              <a:rPr lang="en-IN" dirty="0"/>
              <a:t> </a:t>
            </a:r>
            <a:r>
              <a:rPr lang="en-IN" dirty="0" err="1"/>
              <a:t>dfs</a:t>
            </a:r>
            <a:r>
              <a:rPr lang="en-IN" dirty="0"/>
              <a:t>://&lt;</a:t>
            </a:r>
            <a:r>
              <a:rPr lang="en-IN" dirty="0" err="1"/>
              <a:t>masternamenode</a:t>
            </a:r>
            <a:r>
              <a:rPr lang="en-IN" dirty="0"/>
              <a:t>/</a:t>
            </a:r>
            <a:r>
              <a:rPr lang="en-IN" dirty="0" err="1"/>
              <a:t>nameservice</a:t>
            </a:r>
            <a:r>
              <a:rPr lang="en-IN" dirty="0"/>
              <a:t>&gt;:8020&lt;</a:t>
            </a:r>
            <a:r>
              <a:rPr lang="en-IN" dirty="0" err="1"/>
              <a:t>hadoop</a:t>
            </a:r>
            <a:r>
              <a:rPr lang="en-IN" dirty="0"/>
              <a:t> directory to fuse&gt; &lt;local directory&gt;</a:t>
            </a:r>
            <a:br>
              <a:rPr lang="en-IN" dirty="0"/>
            </a:br>
            <a:endParaRPr lang="en-I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0F0A01-C4BE-9C41-96B2-D20C03BA33F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7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Cleanup every 15 mins, only retains last 5GB of logs across all the indices. Not for individual indices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E36326-5EC2-7144-90FB-C34D3B8F276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668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Spacio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/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09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D88FA3-BCC3-B64B-8A0F-4E14A09162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8F5E94-87C2-0B4C-93C3-337260B6B3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1678F-3363-2046-B221-0D8C9A7A60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008-379D-634C-89E8-E1034E7088CE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B0EA5-0E4D-AA45-B841-57B021188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2AE109-A321-7442-9B4A-EB081AB9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D23F-8DA5-BF40-A4E2-D625DC8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9090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9FA36-A493-4348-9A1A-8BB0A23C8C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9228B9-33C0-3648-B3D8-3CC05AF09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C3D1D3-DA39-D94D-96DA-F2756D80D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008-379D-634C-89E8-E1034E7088CE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79485-1D6F-FA4B-85D0-C104B1DFD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0A7A7F-998A-434D-9288-CB5DD2947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D23F-8DA5-BF40-A4E2-D625DC8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63535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CA0C7-A5BF-A94E-9983-666E4FEC8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2ED2D-1FBC-7D43-BDD6-120B5E862A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EC1A3-30D7-214A-A343-082D6B32F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F19008-379D-634C-89E8-E1034E7088CE}" type="datetimeFigureOut">
              <a:rPr lang="en-US" smtClean="0"/>
              <a:t>10/9/18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4E307-B4FD-084E-A892-7BE060CBF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E0BEAE-5CA2-0C42-852F-0F20660C0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3D23F-8DA5-BF40-A4E2-D625DC8110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408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Tigh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6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4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2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</p:spTree>
    <p:extLst>
      <p:ext uri="{BB962C8B-B14F-4D97-AF65-F5344CB8AC3E}">
        <p14:creationId xmlns:p14="http://schemas.microsoft.com/office/powerpoint/2010/main" val="831592797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Spaciou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Layout (Tighter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852589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6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4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2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7CD06AE-AB1E-C54E-B9A7-F9E7615353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8531859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2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54487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66178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3F4EFEA-C27D-E749-9610-370F044F22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223A7FD-0352-A04E-9C9C-2A8F77C33E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x-none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664518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326571"/>
            <a:ext cx="8674100" cy="4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26B47B4-6FED-BD4C-A1E9-06CA7B2420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051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EB56276-6613-ED4D-975E-1D745482F5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178" y="1497044"/>
            <a:ext cx="263474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B1313E-4E9C-4D4D-B1D8-CC06563CD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0371" y="1497044"/>
            <a:ext cx="265033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75EA6F2-B143-3843-9094-F0D6AD344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1379" y="1497044"/>
            <a:ext cx="265339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80C9721-B1FD-FB47-BBCA-3D1B1DF965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068" y="813480"/>
            <a:ext cx="6819532" cy="395287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tabLst>
                <a:tab pos="985838" algn="l"/>
              </a:tabLst>
              <a:defRPr lang="en-US" b="0" kern="1200" dirty="0">
                <a:solidFill>
                  <a:schemeClr val="accent4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b="0">
                <a:solidFill>
                  <a:schemeClr val="accent3"/>
                </a:solidFill>
              </a:defRPr>
            </a:lvl2pPr>
            <a:lvl3pPr>
              <a:defRPr b="0">
                <a:solidFill>
                  <a:schemeClr val="accent3"/>
                </a:solidFill>
              </a:defRPr>
            </a:lvl3pPr>
            <a:lvl4pPr>
              <a:defRPr b="0">
                <a:solidFill>
                  <a:schemeClr val="accent3"/>
                </a:solidFill>
              </a:defRPr>
            </a:lvl4pPr>
            <a:lvl5pPr>
              <a:defRPr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22C39AF-F6AE-764B-AC2C-20994E70688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57537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28B941B-17A7-6A4C-BBC1-2BD5A03492E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64023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</p:spTree>
    <p:extLst>
      <p:ext uri="{BB962C8B-B14F-4D97-AF65-F5344CB8AC3E}">
        <p14:creationId xmlns:p14="http://schemas.microsoft.com/office/powerpoint/2010/main" val="3912193750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9" name="Rectangle 8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20813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952802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Right Triangle 12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16" name="Rectangle 15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</p:spTree>
    <p:extLst/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400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2530301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4668519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6806738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3" name="Right Triangle 12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4" name="Right Triangle 13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5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 dirty="0"/>
              <a:t>Click to edit Master title style</a:t>
            </a:r>
          </a:p>
        </p:txBody>
      </p:sp>
      <p:sp>
        <p:nvSpPr>
          <p:cNvPr id="1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</p:spTree>
    <p:extLst/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8778034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5" name="Content Placeholder 8">
            <a:extLst>
              <a:ext uri="{FF2B5EF4-FFF2-40B4-BE49-F238E27FC236}">
                <a16:creationId xmlns:a16="http://schemas.microsoft.com/office/drawing/2014/main" id="{17CD06AE-AB1E-C54E-B9A7-F9E7615353A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8531859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2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7654487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x-none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 cstate="screen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16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/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duotone>
              <a:schemeClr val="accent4">
                <a:shade val="45000"/>
                <a:satMod val="135000"/>
              </a:schemeClr>
              <a:prstClr val="white"/>
            </a:duotone>
            <a:alphaModFix amt="31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7185" t="8408" r="515" b="6931"/>
          <a:stretch/>
        </p:blipFill>
        <p:spPr>
          <a:xfrm flipH="1">
            <a:off x="0" y="0"/>
            <a:ext cx="914400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45090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gue Slide –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2366042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alphaModFix amt="28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reensho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1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7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8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x-none" altLang="fr-FR" noProof="0"/>
              <a:t>Click to edit Master title style</a:t>
            </a:r>
            <a:endParaRPr lang="en-US" altLang="fr-FR" noProof="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50000">
                <a:srgbClr val="087393"/>
              </a:gs>
              <a:gs pos="0">
                <a:schemeClr val="accent3"/>
              </a:gs>
              <a:gs pos="100000">
                <a:srgbClr val="0B3C57"/>
              </a:gs>
            </a:gsLst>
            <a:lin ang="27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0" y="0"/>
            <a:ext cx="2219540" cy="5143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6924460" y="0"/>
            <a:ext cx="2219540" cy="5143500"/>
          </a:xfrm>
          <a:prstGeom prst="rect">
            <a:avLst/>
          </a:prstGeom>
        </p:spPr>
      </p:pic>
      <p:sp>
        <p:nvSpPr>
          <p:cNvPr id="14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fr-FR" altLang="fr-FR" sz="700" smtClean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fr-FR" altLang="fr-FR" sz="7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5" name="ZoneTexte 11"/>
          <p:cNvSpPr txBox="1">
            <a:spLocks noChangeArrowheads="1"/>
          </p:cNvSpPr>
          <p:nvPr/>
        </p:nvSpPr>
        <p:spPr bwMode="auto">
          <a:xfrm>
            <a:off x="3708400" y="4841918"/>
            <a:ext cx="1727200" cy="278089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spc="300" dirty="0">
                <a:solidFill>
                  <a:schemeClr val="bg1"/>
                </a:solidFill>
                <a:latin typeface="Arial" charset="0"/>
                <a:cs typeface="+mn-cs"/>
              </a:rPr>
              <a:t>Commercially Confidential</a:t>
            </a:r>
          </a:p>
        </p:txBody>
      </p:sp>
      <p:cxnSp>
        <p:nvCxnSpPr>
          <p:cNvPr id="16" name="Straight Connector 15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398" y="4857793"/>
            <a:ext cx="725427" cy="2670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 cstate="screen">
            <a:alphaModFix amt="14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B5F"/>
              </a:gs>
              <a:gs pos="0">
                <a:srgbClr val="59A7E9"/>
              </a:gs>
              <a:gs pos="44000">
                <a:srgbClr val="2663CA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gradFill>
            <a:gsLst>
              <a:gs pos="0">
                <a:srgbClr val="192755">
                  <a:alpha val="62000"/>
                </a:srgbClr>
              </a:gs>
              <a:gs pos="100000">
                <a:schemeClr val="tx2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38402" y="1915892"/>
            <a:ext cx="4267198" cy="1191971"/>
          </a:xfrm>
          <a:prstGeom prst="rect">
            <a:avLst/>
          </a:prstGeom>
        </p:spPr>
      </p:pic>
    </p:spTree>
    <p:extLst/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ullet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6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27266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661787" y="978175"/>
            <a:ext cx="4136773" cy="3530763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 Slide (2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12" name="Content Placeholder 8">
            <a:extLst>
              <a:ext uri="{FF2B5EF4-FFF2-40B4-BE49-F238E27FC236}">
                <a16:creationId xmlns:a16="http://schemas.microsoft.com/office/drawing/2014/main" id="{13F4EFEA-C27D-E749-9610-370F044F227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26670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8">
            <a:extLst>
              <a:ext uri="{FF2B5EF4-FFF2-40B4-BE49-F238E27FC236}">
                <a16:creationId xmlns:a16="http://schemas.microsoft.com/office/drawing/2014/main" id="{B223A7FD-0352-A04E-9C9C-2A8F77C33E12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667251" y="977900"/>
            <a:ext cx="4133087" cy="3530600"/>
          </a:xfrm>
          <a:prstGeom prst="rect">
            <a:avLst/>
          </a:prstGeom>
        </p:spPr>
        <p:txBody>
          <a:bodyPr/>
          <a:lstStyle>
            <a:lvl1pPr marL="7938" indent="0">
              <a:spcBef>
                <a:spcPts val="1920"/>
              </a:spcBef>
              <a:spcAft>
                <a:spcPts val="300"/>
              </a:spcAft>
              <a:buNone/>
              <a:tabLst>
                <a:tab pos="985838" algn="l"/>
              </a:tabLst>
              <a:defRPr sz="16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26645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 Study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7E3D91D4-B25E-134B-AD66-43D89BFFB99F}"/>
              </a:ext>
            </a:extLst>
          </p:cNvPr>
          <p:cNvSpPr/>
          <p:nvPr/>
        </p:nvSpPr>
        <p:spPr>
          <a:xfrm>
            <a:off x="246152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C2B8607-7229-E34A-9A1D-489AB642C958}"/>
              </a:ext>
            </a:extLst>
          </p:cNvPr>
          <p:cNvSpPr/>
          <p:nvPr/>
        </p:nvSpPr>
        <p:spPr>
          <a:xfrm>
            <a:off x="3143679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CB8723-EFA9-7842-B15E-23E81F7E15A8}"/>
              </a:ext>
            </a:extLst>
          </p:cNvPr>
          <p:cNvSpPr/>
          <p:nvPr/>
        </p:nvSpPr>
        <p:spPr>
          <a:xfrm>
            <a:off x="6041205" y="1379712"/>
            <a:ext cx="2836096" cy="3192285"/>
          </a:xfrm>
          <a:prstGeom prst="rect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16F66E8-5409-8D49-9E78-AA8E30BCD97E}"/>
              </a:ext>
            </a:extLst>
          </p:cNvPr>
          <p:cNvSpPr/>
          <p:nvPr/>
        </p:nvSpPr>
        <p:spPr>
          <a:xfrm>
            <a:off x="339047" y="1479630"/>
            <a:ext cx="2644340" cy="394180"/>
          </a:xfrm>
          <a:prstGeom prst="rect">
            <a:avLst/>
          </a:prstGeom>
          <a:gradFill>
            <a:gsLst>
              <a:gs pos="100000">
                <a:srgbClr val="3A84C3"/>
              </a:gs>
              <a:gs pos="50000">
                <a:srgbClr val="499ADE"/>
              </a:gs>
              <a:gs pos="0">
                <a:srgbClr val="4FA8F2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F038AFB-6AD6-4541-BF51-668BD72FC6DD}"/>
              </a:ext>
            </a:extLst>
          </p:cNvPr>
          <p:cNvSpPr/>
          <p:nvPr/>
        </p:nvSpPr>
        <p:spPr>
          <a:xfrm>
            <a:off x="3230931" y="1479630"/>
            <a:ext cx="2653556" cy="394180"/>
          </a:xfrm>
          <a:prstGeom prst="rect">
            <a:avLst/>
          </a:prstGeom>
          <a:gradFill>
            <a:gsLst>
              <a:gs pos="50000">
                <a:srgbClr val="0E57C3"/>
              </a:gs>
              <a:gs pos="100000">
                <a:srgbClr val="0948A6"/>
              </a:gs>
              <a:gs pos="0">
                <a:srgbClr val="1365E0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11D5238-66A2-C649-9F7C-F7BAF1794FFD}"/>
              </a:ext>
            </a:extLst>
          </p:cNvPr>
          <p:cNvSpPr/>
          <p:nvPr/>
        </p:nvSpPr>
        <p:spPr>
          <a:xfrm>
            <a:off x="6134297" y="1479630"/>
            <a:ext cx="2649914" cy="394180"/>
          </a:xfrm>
          <a:prstGeom prst="rect">
            <a:avLst/>
          </a:prstGeom>
          <a:gradFill>
            <a:gsLst>
              <a:gs pos="100000">
                <a:srgbClr val="0787A6"/>
              </a:gs>
              <a:gs pos="50000">
                <a:srgbClr val="049DC1"/>
              </a:gs>
              <a:gs pos="0">
                <a:srgbClr val="00B2DB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entury Gothic" panose="020B0502020202020204" pitchFamily="34" charset="0"/>
              <a:cs typeface="Aller Light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326571"/>
            <a:ext cx="8674100" cy="4625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5" name="Espace réservé du contenu 2">
            <a:extLst>
              <a:ext uri="{FF2B5EF4-FFF2-40B4-BE49-F238E27FC236}">
                <a16:creationId xmlns:a16="http://schemas.microsoft.com/office/drawing/2014/main" id="{A26B47B4-6FED-BD4C-A1E9-06CA7B24200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051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1" name="Text Placeholder 17">
            <a:extLst>
              <a:ext uri="{FF2B5EF4-FFF2-40B4-BE49-F238E27FC236}">
                <a16:creationId xmlns:a16="http://schemas.microsoft.com/office/drawing/2014/main" id="{2EB56276-6613-ED4D-975E-1D745482F5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40178" y="1497044"/>
            <a:ext cx="263474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17">
            <a:extLst>
              <a:ext uri="{FF2B5EF4-FFF2-40B4-BE49-F238E27FC236}">
                <a16:creationId xmlns:a16="http://schemas.microsoft.com/office/drawing/2014/main" id="{EBB1313E-4E9C-4D4D-B1D8-CC06563CD3C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30371" y="1497044"/>
            <a:ext cx="265033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17">
            <a:extLst>
              <a:ext uri="{FF2B5EF4-FFF2-40B4-BE49-F238E27FC236}">
                <a16:creationId xmlns:a16="http://schemas.microsoft.com/office/drawing/2014/main" id="{875EA6F2-B143-3843-9094-F0D6AD344D2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31379" y="1497044"/>
            <a:ext cx="2653392" cy="365760"/>
          </a:xfrm>
          <a:prstGeom prst="rect">
            <a:avLst/>
          </a:prstGeom>
        </p:spPr>
        <p:txBody>
          <a:bodyPr wrap="none"/>
          <a:lstStyle>
            <a:lvl1pPr marL="7938" indent="0" algn="ctr">
              <a:buNone/>
              <a:tabLst>
                <a:tab pos="985838" algn="l"/>
              </a:tabLst>
              <a:defRPr b="0"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1pPr>
            <a:lvl2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2pPr>
            <a:lvl3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3pPr>
            <a:lvl4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4pPr>
            <a:lvl5pPr>
              <a:defRPr>
                <a:latin typeface="Century Gothic" panose="020B0502020202020204" pitchFamily="34" charset="0"/>
                <a:ea typeface="Apple Symbols" panose="02000000000000000000" pitchFamily="2" charset="-79"/>
                <a:cs typeface="Apple Symbols" panose="02000000000000000000" pitchFamily="2" charset="-79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25">
            <a:extLst>
              <a:ext uri="{FF2B5EF4-FFF2-40B4-BE49-F238E27FC236}">
                <a16:creationId xmlns:a16="http://schemas.microsoft.com/office/drawing/2014/main" id="{C80C9721-B1FD-FB47-BBCA-3D1B1DF965F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67068" y="813480"/>
            <a:ext cx="6819532" cy="395287"/>
          </a:xfrm>
          <a:prstGeom prst="rect">
            <a:avLst/>
          </a:prstGeom>
        </p:spPr>
        <p:txBody>
          <a:bodyPr/>
          <a:lstStyle>
            <a:lvl1pPr marL="7938" indent="0" algn="l">
              <a:buNone/>
              <a:tabLst>
                <a:tab pos="985838" algn="l"/>
              </a:tabLst>
              <a:defRPr lang="en-US" b="0" kern="1200" dirty="0">
                <a:solidFill>
                  <a:schemeClr val="accent4"/>
                </a:solidFill>
                <a:latin typeface="Century Gothic" panose="020B0502020202020204" pitchFamily="34" charset="0"/>
                <a:ea typeface="+mn-ea"/>
                <a:cs typeface="Arial" panose="020B0604020202020204" pitchFamily="34" charset="0"/>
              </a:defRPr>
            </a:lvl1pPr>
            <a:lvl2pPr>
              <a:defRPr b="0">
                <a:solidFill>
                  <a:schemeClr val="accent3"/>
                </a:solidFill>
              </a:defRPr>
            </a:lvl2pPr>
            <a:lvl3pPr>
              <a:defRPr b="0">
                <a:solidFill>
                  <a:schemeClr val="accent3"/>
                </a:solidFill>
              </a:defRPr>
            </a:lvl3pPr>
            <a:lvl4pPr>
              <a:defRPr b="0">
                <a:solidFill>
                  <a:schemeClr val="accent3"/>
                </a:solidFill>
              </a:defRPr>
            </a:lvl4pPr>
            <a:lvl5pPr>
              <a:defRPr b="0"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Espace réservé du contenu 2">
            <a:extLst>
              <a:ext uri="{FF2B5EF4-FFF2-40B4-BE49-F238E27FC236}">
                <a16:creationId xmlns:a16="http://schemas.microsoft.com/office/drawing/2014/main" id="{722C39AF-F6AE-764B-AC2C-20994E70688B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3157537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  <p:sp>
        <p:nvSpPr>
          <p:cNvPr id="29" name="Espace réservé du contenu 2">
            <a:extLst>
              <a:ext uri="{FF2B5EF4-FFF2-40B4-BE49-F238E27FC236}">
                <a16:creationId xmlns:a16="http://schemas.microsoft.com/office/drawing/2014/main" id="{328B941B-17A7-6A4C-BBC1-2BD5A03492E4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064023" y="1991142"/>
            <a:ext cx="2723869" cy="2580855"/>
          </a:xfrm>
          <a:prstGeom prst="rect">
            <a:avLst/>
          </a:prstGeom>
        </p:spPr>
        <p:txBody>
          <a:bodyPr/>
          <a:lstStyle>
            <a:lvl1pPr marL="344488" indent="-227013">
              <a:spcBef>
                <a:spcPts val="0"/>
              </a:spcBef>
              <a:spcAft>
                <a:spcPts val="8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sz="10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20700" indent="-176213">
              <a:spcBef>
                <a:spcPts val="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9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8975" indent="-168275">
              <a:spcBef>
                <a:spcPts val="300"/>
              </a:spcBef>
              <a:buClr>
                <a:schemeClr val="accent4"/>
              </a:buClr>
              <a:buFont typeface="Arial" charset="0"/>
              <a:buChar char="•"/>
              <a:tabLst/>
              <a:defRPr sz="8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12193750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noProof="0">
              <a:latin typeface="Century Gothic Regular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907145" y="1319002"/>
            <a:ext cx="7329710" cy="2994053"/>
            <a:chOff x="962951" y="1319002"/>
            <a:chExt cx="3981281" cy="2994053"/>
          </a:xfrm>
        </p:grpSpPr>
        <p:sp>
          <p:nvSpPr>
            <p:cNvPr id="9" name="Rectangle 8"/>
            <p:cNvSpPr/>
            <p:nvPr/>
          </p:nvSpPr>
          <p:spPr>
            <a:xfrm>
              <a:off x="962951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083064" y="1319002"/>
              <a:ext cx="1861168" cy="29940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0" i="0" noProof="0">
                <a:latin typeface="Century Gothic Regular"/>
              </a:endParaRPr>
            </a:p>
          </p:txBody>
        </p:sp>
      </p:grp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1020813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4952802" y="1571136"/>
            <a:ext cx="304126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/>
              <a:t>First level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mall Boxes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ight Triangle 4"/>
          <p:cNvSpPr/>
          <p:nvPr/>
        </p:nvSpPr>
        <p:spPr>
          <a:xfrm rot="10800000">
            <a:off x="7637139" y="0"/>
            <a:ext cx="1506860" cy="1506860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7" name="Right Triangle 6"/>
          <p:cNvSpPr/>
          <p:nvPr/>
        </p:nvSpPr>
        <p:spPr>
          <a:xfrm>
            <a:off x="0" y="1506860"/>
            <a:ext cx="3301551" cy="3301551"/>
          </a:xfrm>
          <a:prstGeom prst="rtTriangle">
            <a:avLst/>
          </a:prstGeom>
          <a:solidFill>
            <a:srgbClr val="F8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5400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64275"/>
            <a:ext cx="8674100" cy="72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1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392083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5" name="Rectangle 24"/>
          <p:cNvSpPr/>
          <p:nvPr/>
        </p:nvSpPr>
        <p:spPr>
          <a:xfrm>
            <a:off x="2513618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6" name="Espace réservé du contenu 2"/>
          <p:cNvSpPr>
            <a:spLocks noGrp="1"/>
          </p:cNvSpPr>
          <p:nvPr>
            <p:ph idx="10" hasCustomPrompt="1"/>
          </p:nvPr>
        </p:nvSpPr>
        <p:spPr>
          <a:xfrm>
            <a:off x="2530301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4651836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28" name="Espace réservé du contenu 2"/>
          <p:cNvSpPr>
            <a:spLocks noGrp="1"/>
          </p:cNvSpPr>
          <p:nvPr>
            <p:ph idx="11" hasCustomPrompt="1"/>
          </p:nvPr>
        </p:nvSpPr>
        <p:spPr>
          <a:xfrm>
            <a:off x="4668519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  <p:sp>
        <p:nvSpPr>
          <p:cNvPr id="29" name="Rectangle 28"/>
          <p:cNvSpPr/>
          <p:nvPr/>
        </p:nvSpPr>
        <p:spPr>
          <a:xfrm>
            <a:off x="6790055" y="1319002"/>
            <a:ext cx="1966018" cy="299405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65100" algn="ctr" rotWithShape="0">
              <a:prstClr val="black">
                <a:alpha val="25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0" i="0" dirty="0">
              <a:latin typeface="Century Gothic Regular"/>
            </a:endParaRPr>
          </a:p>
        </p:txBody>
      </p:sp>
      <p:sp>
        <p:nvSpPr>
          <p:cNvPr id="30" name="Espace réservé du contenu 2"/>
          <p:cNvSpPr>
            <a:spLocks noGrp="1"/>
          </p:cNvSpPr>
          <p:nvPr>
            <p:ph idx="12" hasCustomPrompt="1"/>
          </p:nvPr>
        </p:nvSpPr>
        <p:spPr>
          <a:xfrm>
            <a:off x="6806738" y="1571136"/>
            <a:ext cx="1733609" cy="2651716"/>
          </a:xfrm>
          <a:prstGeom prst="rect">
            <a:avLst/>
          </a:prstGeom>
        </p:spPr>
        <p:txBody>
          <a:bodyPr/>
          <a:lstStyle>
            <a:lvl1pPr marL="463550" indent="-285750">
              <a:spcBef>
                <a:spcPts val="1920"/>
              </a:spcBef>
              <a:spcAft>
                <a:spcPts val="3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defRPr sz="1600" b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>
              <a:spcBef>
                <a:spcPts val="800"/>
              </a:spcBef>
              <a:buClr>
                <a:schemeClr val="accent4"/>
              </a:buClr>
              <a:buFont typeface=".AppleSystemUIFont" charset="-120"/>
              <a:buChar char="-"/>
              <a:tabLst/>
              <a:defRPr sz="15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>
              <a:spcBef>
                <a:spcPts val="1000"/>
              </a:spcBef>
              <a:buClr>
                <a:schemeClr val="accent4"/>
              </a:buClr>
              <a:buFont typeface="Arial" charset="0"/>
              <a:buChar char="•"/>
              <a:tabLst/>
              <a:defRPr sz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>
              <a:spcBef>
                <a:spcPts val="600"/>
              </a:spcBef>
              <a:buClr>
                <a:schemeClr val="accent4"/>
              </a:buClr>
              <a:buFont typeface="ArialMT" charset="0"/>
              <a:buChar char="-"/>
              <a:tabLst/>
              <a:defRPr sz="10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>
              <a:spcBef>
                <a:spcPts val="400"/>
              </a:spcBef>
              <a:buClr>
                <a:schemeClr val="accent4"/>
              </a:buClr>
              <a:tabLst/>
              <a:defRPr sz="8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noProof="0" dirty="0"/>
              <a:t>First level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</p:txBody>
      </p:sp>
    </p:spTree>
    <p:extLst/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–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100000">
                <a:srgbClr val="192755"/>
              </a:gs>
              <a:gs pos="0">
                <a:schemeClr val="accent4"/>
              </a:gs>
              <a:gs pos="44000">
                <a:srgbClr val="1557BF"/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29D9EE-CB70-2A4F-8B5D-8301BC12FF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6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966326B-7D11-1446-BCF6-D20548877A7C}"/>
              </a:ext>
            </a:extLst>
          </p:cNvPr>
          <p:cNvSpPr/>
          <p:nvPr/>
        </p:nvSpPr>
        <p:spPr>
          <a:xfrm>
            <a:off x="0" y="0"/>
            <a:ext cx="9144000" cy="3594344"/>
          </a:xfrm>
          <a:prstGeom prst="rect">
            <a:avLst/>
          </a:prstGeom>
          <a:gradFill>
            <a:gsLst>
              <a:gs pos="100000">
                <a:srgbClr val="192B5F">
                  <a:alpha val="0"/>
                </a:srgbClr>
              </a:gs>
              <a:gs pos="0">
                <a:srgbClr val="59A7E9"/>
              </a:gs>
              <a:gs pos="57000">
                <a:srgbClr val="2663CA">
                  <a:alpha val="24000"/>
                </a:srgb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8504" y="3101340"/>
            <a:ext cx="7764215" cy="61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32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fr-FR" noProof="0"/>
              <a:t>Click to edit Master title style</a:t>
            </a:r>
            <a:endParaRPr lang="en-US" altLang="fr-FR" noProof="0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/>
          </p:nvPr>
        </p:nvSpPr>
        <p:spPr>
          <a:xfrm>
            <a:off x="458504" y="3664004"/>
            <a:ext cx="7764215" cy="468758"/>
          </a:xfrm>
          <a:prstGeom prst="rect">
            <a:avLst/>
          </a:prstGeom>
        </p:spPr>
        <p:txBody>
          <a:bodyPr lIns="68580" tIns="34290" rIns="68580" bIns="34290">
            <a:normAutofit/>
          </a:bodyPr>
          <a:lstStyle>
            <a:lvl1pPr marL="0" indent="0" algn="l">
              <a:buNone/>
              <a:defRPr sz="2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en-US" noProof="0" dirty="0"/>
          </a:p>
        </p:txBody>
      </p:sp>
      <p:sp>
        <p:nvSpPr>
          <p:cNvPr id="17" name="ZoneTexte 11"/>
          <p:cNvSpPr txBox="1">
            <a:spLocks noChangeArrowheads="1"/>
          </p:cNvSpPr>
          <p:nvPr/>
        </p:nvSpPr>
        <p:spPr bwMode="auto">
          <a:xfrm>
            <a:off x="3708399" y="4888084"/>
            <a:ext cx="2067367" cy="185756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  <a:extLst/>
        </p:spPr>
        <p:txBody>
          <a:bodyPr wrap="square"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kern="1200" spc="300" noProof="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+mn-ea"/>
                <a:cs typeface="Arial" panose="020B0604020202020204" pitchFamily="34" charset="0"/>
              </a:rPr>
              <a:t>Commercially Confidential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4758" y="582114"/>
            <a:ext cx="1934803" cy="54045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285154" y="4878252"/>
            <a:ext cx="1829347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800" b="0" i="0" dirty="0">
                <a:solidFill>
                  <a:schemeClr val="bg1"/>
                </a:solidFill>
                <a:cs typeface="Helvetica Light"/>
              </a:rPr>
              <a:t>© Guavus,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877803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NUL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image" Target="NUL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0"/>
            <a:ext cx="8674100" cy="7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fr-FR" noProof="0"/>
              <a:t>Click to edit Master title style</a:t>
            </a:r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en-US" altLang="fr-FR" sz="700" noProof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en-US" altLang="fr-FR" sz="700" noProof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708399" y="4841917"/>
            <a:ext cx="2194689" cy="278089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noFill/>
            <a:miter lim="800000"/>
            <a:headEnd/>
            <a:tailEnd/>
          </a:ln>
          <a:extLst/>
        </p:spPr>
        <p:txBody>
          <a:bodyPr wrap="square"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spc="300" noProof="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+mn-ea"/>
                <a:cs typeface="Arial" panose="020B0604020202020204" pitchFamily="34" charset="0"/>
              </a:rPr>
              <a:t>Commercially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" spc="300" noProof="0" dirty="0">
              <a:solidFill>
                <a:schemeClr val="bg1">
                  <a:lumMod val="65000"/>
                </a:schemeClr>
              </a:solidFill>
              <a:latin typeface="Arial" charset="0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3967" r:id="rId2"/>
    <p:sldLayoutId id="2147483971" r:id="rId3"/>
    <p:sldLayoutId id="2147483963" r:id="rId4"/>
    <p:sldLayoutId id="2147483970" r:id="rId5"/>
    <p:sldLayoutId id="2147483969" r:id="rId6"/>
    <p:sldLayoutId id="2147483965" r:id="rId7"/>
    <p:sldLayoutId id="2147483966" r:id="rId8"/>
    <p:sldLayoutId id="2147483972" r:id="rId9"/>
    <p:sldLayoutId id="2147483957" r:id="rId10"/>
    <p:sldLayoutId id="2147483959" r:id="rId11"/>
    <p:sldLayoutId id="2147483960" r:id="rId12"/>
    <p:sldLayoutId id="2147483961" r:id="rId13"/>
    <p:sldLayoutId id="2147483964" r:id="rId14"/>
    <p:sldLayoutId id="2147483958" r:id="rId15"/>
    <p:sldLayoutId id="2147483968" r:id="rId16"/>
    <p:sldLayoutId id="2147483991" r:id="rId17"/>
    <p:sldLayoutId id="2147483992" r:id="rId18"/>
    <p:sldLayoutId id="2147483993" r:id="rId19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9pPr>
    </p:titleStyle>
    <p:bodyStyle>
      <a:lvl1pPr marL="358775" indent="-180975" algn="l" defTabSz="457200" rtl="0" eaLnBrk="1" fontAlgn="base" hangingPunct="1">
        <a:spcBef>
          <a:spcPts val="1925"/>
        </a:spcBef>
        <a:spcAft>
          <a:spcPts val="47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b="1" kern="1200" dirty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fontAlgn="base" hangingPunct="1">
        <a:spcBef>
          <a:spcPts val="988"/>
        </a:spcBef>
        <a:spcAft>
          <a:spcPct val="0"/>
        </a:spcAft>
        <a:buSzPct val="100000"/>
        <a:buBlip>
          <a:blip r:embed="rId22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fontAlgn="base" hangingPunct="1">
        <a:spcBef>
          <a:spcPts val="1563"/>
        </a:spcBef>
        <a:spcAft>
          <a:spcPct val="0"/>
        </a:spcAft>
        <a:buSzPct val="100000"/>
        <a:buFont typeface="Lucida Grande"/>
        <a:buChar char="-"/>
        <a:defRPr sz="1500" kern="1200">
          <a:solidFill>
            <a:srgbClr val="50505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266700" y="0"/>
            <a:ext cx="8674100" cy="780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x-none" altLang="fr-FR" noProof="0"/>
              <a:t>Click to edit Master title style</a:t>
            </a:r>
            <a:endParaRPr lang="en-US" altLang="fr-FR" noProof="0"/>
          </a:p>
        </p:txBody>
      </p:sp>
      <p:sp>
        <p:nvSpPr>
          <p:cNvPr id="21" name="Espace réservé du numéro de diapositive 5"/>
          <p:cNvSpPr txBox="1">
            <a:spLocks/>
          </p:cNvSpPr>
          <p:nvPr/>
        </p:nvSpPr>
        <p:spPr>
          <a:xfrm>
            <a:off x="8230869" y="4835641"/>
            <a:ext cx="785813" cy="274637"/>
          </a:xfrm>
          <a:prstGeom prst="rect">
            <a:avLst/>
          </a:prstGeom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entury Gothic" panose="020B0502020202020204" pitchFamily="34" charset="0"/>
                <a:cs typeface="Arial" panose="020B0604020202020204" pitchFamily="34" charset="0"/>
              </a:defRPr>
            </a:lvl9pPr>
          </a:lstStyle>
          <a:p>
            <a:pPr algn="r" eaLnBrk="1" hangingPunct="1"/>
            <a:fld id="{2F076D7C-FFE5-49D2-8880-E721BED17CB8}" type="slidenum">
              <a:rPr lang="en-US" altLang="fr-FR" sz="700" noProof="0" smtClean="0">
                <a:solidFill>
                  <a:schemeClr val="bg1">
                    <a:lumMod val="65000"/>
                  </a:schemeClr>
                </a:solidFill>
                <a:latin typeface="Arial" charset="0"/>
                <a:ea typeface="Arial" charset="0"/>
                <a:cs typeface="Arial" charset="0"/>
              </a:rPr>
              <a:pPr algn="r" eaLnBrk="1" hangingPunct="1"/>
              <a:t>‹#›</a:t>
            </a:fld>
            <a:endParaRPr lang="en-US" altLang="fr-FR" sz="700" noProof="0">
              <a:solidFill>
                <a:schemeClr val="bg1">
                  <a:lumMod val="6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23" name="ZoneTexte 11"/>
          <p:cNvSpPr txBox="1">
            <a:spLocks noChangeArrowheads="1"/>
          </p:cNvSpPr>
          <p:nvPr/>
        </p:nvSpPr>
        <p:spPr bwMode="auto">
          <a:xfrm>
            <a:off x="3321934" y="4841917"/>
            <a:ext cx="2113666" cy="278089"/>
          </a:xfrm>
          <a:prstGeom prst="rect">
            <a:avLst/>
          </a:prstGeom>
          <a:solidFill>
            <a:schemeClr val="bg1">
              <a:alpha val="50000"/>
            </a:schemeClr>
          </a:solidFill>
          <a:ln w="6350">
            <a:noFill/>
            <a:miter lim="800000"/>
            <a:headEnd/>
            <a:tailEnd/>
          </a:ln>
          <a:extLst/>
        </p:spPr>
        <p:txBody>
          <a:bodyPr wrap="square" tIns="46800" anchor="ctr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600" kern="1200" spc="300" noProof="0" dirty="0">
                <a:solidFill>
                  <a:schemeClr val="bg1">
                    <a:lumMod val="65000"/>
                  </a:schemeClr>
                </a:solidFill>
                <a:latin typeface="Arial" charset="0"/>
                <a:ea typeface="+mn-ea"/>
                <a:cs typeface="Arial" panose="020B0604020202020204" pitchFamily="34" charset="0"/>
              </a:rPr>
              <a:t>Commercially Confidential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600" spc="300" noProof="0" dirty="0">
              <a:solidFill>
                <a:schemeClr val="bg1">
                  <a:lumMod val="65000"/>
                </a:schemeClr>
              </a:solidFill>
              <a:latin typeface="Arial" charset="0"/>
              <a:cs typeface="+mn-cs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201498" y="4813339"/>
            <a:ext cx="8741005" cy="0"/>
          </a:xfrm>
          <a:prstGeom prst="line">
            <a:avLst/>
          </a:prstGeom>
          <a:ln w="9525" cmpd="sng">
            <a:solidFill>
              <a:schemeClr val="bg1">
                <a:lumMod val="85000"/>
                <a:alpha val="44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026" y="4857658"/>
            <a:ext cx="721032" cy="26539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74" r:id="rId1"/>
    <p:sldLayoutId id="214748397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2" r:id="rId9"/>
    <p:sldLayoutId id="2147483983" r:id="rId10"/>
    <p:sldLayoutId id="2147483984" r:id="rId11"/>
    <p:sldLayoutId id="2147483985" r:id="rId12"/>
    <p:sldLayoutId id="2147483986" r:id="rId13"/>
    <p:sldLayoutId id="2147483987" r:id="rId14"/>
    <p:sldLayoutId id="2147483988" r:id="rId15"/>
    <p:sldLayoutId id="2147483989" r:id="rId16"/>
    <p:sldLayoutId id="2147483990" r:id="rId17"/>
  </p:sldLayoutIdLst>
  <p:txStyles>
    <p:titleStyle>
      <a:lvl1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0" kern="1200">
          <a:solidFill>
            <a:schemeClr val="tx1"/>
          </a:solidFill>
          <a:latin typeface="Century Gothic" charset="0"/>
          <a:ea typeface="Century Gothic" charset="0"/>
          <a:cs typeface="Century Gothic" charset="0"/>
        </a:defRPr>
      </a:lvl1pPr>
      <a:lvl2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2pPr>
      <a:lvl3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3pPr>
      <a:lvl4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4pPr>
      <a:lvl5pPr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5pPr>
      <a:lvl6pPr marL="4572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6pPr>
      <a:lvl7pPr marL="9144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7pPr>
      <a:lvl8pPr marL="13716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8pPr>
      <a:lvl9pPr marL="1828800" algn="l" defTabSz="45720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Century Gothic" pitchFamily="34" charset="0"/>
        </a:defRPr>
      </a:lvl9pPr>
    </p:titleStyle>
    <p:bodyStyle>
      <a:lvl1pPr marL="358775" indent="-180975" algn="l" defTabSz="457200" rtl="0" eaLnBrk="1" fontAlgn="base" hangingPunct="1">
        <a:spcBef>
          <a:spcPts val="1925"/>
        </a:spcBef>
        <a:spcAft>
          <a:spcPts val="475"/>
        </a:spcAft>
        <a:buClr>
          <a:schemeClr val="bg2"/>
        </a:buClr>
        <a:buSzPct val="90000"/>
        <a:buFont typeface="Century Gothic" panose="020B0502020202020204" pitchFamily="34" charset="0"/>
        <a:buChar char="▌"/>
        <a:tabLst>
          <a:tab pos="985838" algn="l"/>
        </a:tabLst>
        <a:defRPr lang="fr-FR" b="1" kern="1200" dirty="0">
          <a:solidFill>
            <a:schemeClr val="bg2"/>
          </a:solidFill>
          <a:latin typeface="+mn-lt"/>
          <a:ea typeface="+mn-ea"/>
          <a:cs typeface="+mn-cs"/>
        </a:defRPr>
      </a:lvl1pPr>
      <a:lvl2pPr marL="539750" indent="-182563" algn="l" defTabSz="457200" rtl="0" eaLnBrk="1" fontAlgn="base" hangingPunct="1">
        <a:spcBef>
          <a:spcPts val="988"/>
        </a:spcBef>
        <a:spcAft>
          <a:spcPct val="0"/>
        </a:spcAft>
        <a:buSzPct val="100000"/>
        <a:buBlip>
          <a:blip r:embed="rId20"/>
        </a:buBlip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98525" indent="-182563" algn="l" defTabSz="457200" rtl="0" eaLnBrk="1" fontAlgn="base" hangingPunct="1">
        <a:spcBef>
          <a:spcPts val="1563"/>
        </a:spcBef>
        <a:spcAft>
          <a:spcPct val="0"/>
        </a:spcAft>
        <a:buSzPct val="100000"/>
        <a:buFont typeface="Lucida Grande"/>
        <a:buChar char="-"/>
        <a:defRPr sz="1500" kern="1200">
          <a:solidFill>
            <a:srgbClr val="505050"/>
          </a:solidFill>
          <a:latin typeface="+mn-lt"/>
          <a:ea typeface="+mn-ea"/>
          <a:cs typeface="+mn-cs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ansible.com/ansible/2.3/playbooks_roles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52F067-92C4-4340-849E-445F3C4F5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504" y="2735036"/>
            <a:ext cx="7764215" cy="986117"/>
          </a:xfrm>
        </p:spPr>
        <p:txBody>
          <a:bodyPr/>
          <a:lstStyle/>
          <a:p>
            <a:r>
              <a:rPr lang="en-US" dirty="0"/>
              <a:t>Provisioning And Monitoring </a:t>
            </a:r>
            <a:r>
              <a:rPr lang="en-US" dirty="0" err="1"/>
              <a:t>Guavus</a:t>
            </a:r>
            <a:r>
              <a:rPr lang="en-US" dirty="0"/>
              <a:t> Reflex Platform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1CF0AAA-8CEA-7947-AB8F-BA5D4523868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Module 2</a:t>
            </a:r>
          </a:p>
        </p:txBody>
      </p:sp>
    </p:spTree>
    <p:extLst>
      <p:ext uri="{BB962C8B-B14F-4D97-AF65-F5344CB8AC3E}">
        <p14:creationId xmlns:p14="http://schemas.microsoft.com/office/powerpoint/2010/main" val="9097233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87D3E-2FDF-1E4C-B50D-4A5DFCFD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ANSIBLE: </a:t>
            </a:r>
            <a:r>
              <a:rPr lang="en-US" dirty="0"/>
              <a:t>For Provisioning Reflex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E2474-7109-BD40-892E-76128B4DA2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Ansible is the tool of choice to automate provisioning of the Reflex Platform. </a:t>
            </a:r>
          </a:p>
          <a:p>
            <a:r>
              <a:rPr lang="en-US" dirty="0"/>
              <a:t>Ansible is used to automate provisioning of all </a:t>
            </a:r>
            <a:r>
              <a:rPr lang="en-US" dirty="0" err="1"/>
              <a:t>Guavus</a:t>
            </a:r>
            <a:r>
              <a:rPr lang="en-US" dirty="0"/>
              <a:t> stack components. </a:t>
            </a:r>
          </a:p>
          <a:p>
            <a:endParaRPr lang="en-US" dirty="0"/>
          </a:p>
          <a:p>
            <a:r>
              <a:rPr lang="en-US" dirty="0"/>
              <a:t>Let’s take a quick tour of Ansible first covering basics and terminologies.</a:t>
            </a:r>
          </a:p>
        </p:txBody>
      </p:sp>
    </p:spTree>
    <p:extLst>
      <p:ext uri="{BB962C8B-B14F-4D97-AF65-F5344CB8AC3E}">
        <p14:creationId xmlns:p14="http://schemas.microsoft.com/office/powerpoint/2010/main" val="332404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AAA1C-E925-5B41-8639-A4577890B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BCF230-11FD-3D43-B5FF-39DD6AE9BC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/>
              <a:t>automates software </a:t>
            </a:r>
            <a:r>
              <a:rPr lang="en-IN" b="1" dirty="0"/>
              <a:t>provisioning</a:t>
            </a:r>
            <a:r>
              <a:rPr lang="en-IN" dirty="0"/>
              <a:t>, </a:t>
            </a:r>
            <a:r>
              <a:rPr lang="en-IN" b="1" dirty="0"/>
              <a:t>configuration management</a:t>
            </a:r>
            <a:r>
              <a:rPr lang="en-IN" dirty="0"/>
              <a:t>, and </a:t>
            </a:r>
            <a:r>
              <a:rPr lang="en-IN" b="1" dirty="0"/>
              <a:t>application deployment</a:t>
            </a:r>
            <a:r>
              <a:rPr lang="en-IN" dirty="0"/>
              <a:t>. </a:t>
            </a:r>
          </a:p>
          <a:p>
            <a:r>
              <a:rPr lang="en-IN" b="1" dirty="0"/>
              <a:t>No Agents;</a:t>
            </a:r>
            <a:r>
              <a:rPr lang="en-IN" dirty="0"/>
              <a:t> connects via </a:t>
            </a:r>
            <a:r>
              <a:rPr lang="en-IN" b="1" dirty="0"/>
              <a:t>SSH.</a:t>
            </a:r>
            <a:endParaRPr lang="en-IN" dirty="0"/>
          </a:p>
          <a:p>
            <a:r>
              <a:rPr lang="en-IN" dirty="0"/>
              <a:t>Plugins support</a:t>
            </a:r>
          </a:p>
          <a:p>
            <a:r>
              <a:rPr lang="en-US" dirty="0"/>
              <a:t>Dry run</a:t>
            </a:r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A82B844-D2C2-E74E-B5A8-36CD45F82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665" y="1719819"/>
            <a:ext cx="4080023" cy="242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016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940D7-FB50-FC4C-A28C-2113610EF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Language Basics - Playbooks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6DAF3-28F4-7048-A5D2-68F90EA8BC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Plain-text YAML files that describe the desired state of something</a:t>
            </a:r>
          </a:p>
          <a:p>
            <a:endParaRPr lang="en-US" dirty="0"/>
          </a:p>
          <a:p>
            <a:r>
              <a:rPr lang="en-US" dirty="0"/>
              <a:t>Human and machine readable</a:t>
            </a:r>
          </a:p>
          <a:p>
            <a:endParaRPr lang="en-US" dirty="0"/>
          </a:p>
          <a:p>
            <a:r>
              <a:rPr lang="en-US" dirty="0"/>
              <a:t>Can be used to build entire application environment</a:t>
            </a:r>
          </a:p>
        </p:txBody>
      </p:sp>
    </p:spTree>
    <p:extLst>
      <p:ext uri="{BB962C8B-B14F-4D97-AF65-F5344CB8AC3E}">
        <p14:creationId xmlns:p14="http://schemas.microsoft.com/office/powerpoint/2010/main" val="2981878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062E-581F-0E4B-941C-D57A68BCB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Language Basics - 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59EE2-86E7-6A43-9A15-66AAF9A10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B34BBC-507D-F448-A521-110A77E74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150" y="1189945"/>
            <a:ext cx="2514600" cy="231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4221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DFDFB-1A05-7D40-86D6-B9C688720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Language Basics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0FF90C-DCE8-434A-8A33-042F927FB4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Playbooks</a:t>
            </a:r>
            <a:r>
              <a:rPr lang="en-US" dirty="0"/>
              <a:t> contains </a:t>
            </a:r>
            <a:r>
              <a:rPr lang="en-US" b="1" dirty="0"/>
              <a:t>plays</a:t>
            </a:r>
          </a:p>
          <a:p>
            <a:pPr marL="0" indent="0">
              <a:buNone/>
            </a:pPr>
            <a:r>
              <a:rPr lang="en-US" dirty="0"/>
              <a:t>   Plays contain </a:t>
            </a:r>
            <a:r>
              <a:rPr lang="en-US" b="1" dirty="0"/>
              <a:t>tasks</a:t>
            </a:r>
          </a:p>
          <a:p>
            <a:pPr marL="0" indent="0">
              <a:buNone/>
            </a:pPr>
            <a:r>
              <a:rPr lang="en-US" dirty="0"/>
              <a:t>   Tasks call </a:t>
            </a:r>
            <a:r>
              <a:rPr lang="en-US" b="1" dirty="0"/>
              <a:t>modules</a:t>
            </a:r>
          </a:p>
          <a:p>
            <a:endParaRPr lang="en-US" dirty="0"/>
          </a:p>
          <a:p>
            <a:r>
              <a:rPr lang="en-US" b="1" dirty="0"/>
              <a:t>Tasks</a:t>
            </a:r>
            <a:r>
              <a:rPr lang="en-US" dirty="0"/>
              <a:t> run </a:t>
            </a:r>
            <a:r>
              <a:rPr lang="en-US" b="1" dirty="0"/>
              <a:t>sequentially</a:t>
            </a:r>
          </a:p>
          <a:p>
            <a:endParaRPr lang="en-US" dirty="0"/>
          </a:p>
          <a:p>
            <a:r>
              <a:rPr lang="en-US" b="1" dirty="0"/>
              <a:t>Handlers</a:t>
            </a:r>
            <a:r>
              <a:rPr lang="en-US" dirty="0"/>
              <a:t> are triggered by </a:t>
            </a:r>
            <a:r>
              <a:rPr lang="en-US" b="1" dirty="0"/>
              <a:t>Tasks</a:t>
            </a:r>
            <a:r>
              <a:rPr lang="en-US" dirty="0"/>
              <a:t>, </a:t>
            </a:r>
          </a:p>
          <a:p>
            <a:pPr marL="0" indent="0">
              <a:buNone/>
            </a:pPr>
            <a:r>
              <a:rPr lang="en-US" dirty="0"/>
              <a:t>   And are run once, at the end of plays.</a:t>
            </a:r>
          </a:p>
        </p:txBody>
      </p:sp>
    </p:spTree>
    <p:extLst>
      <p:ext uri="{BB962C8B-B14F-4D97-AF65-F5344CB8AC3E}">
        <p14:creationId xmlns:p14="http://schemas.microsoft.com/office/powerpoint/2010/main" val="17829624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66511F-64FF-8E4F-B48C-7216E12C4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824392B-060C-2146-91C5-D4C87FF4E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7241" y="95873"/>
            <a:ext cx="4589002" cy="457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7587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1F4B8-E308-CF47-B70B-1E9915AE2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Language Basics: ADV PLAYBOOK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8AA526-3310-034C-B94F-139784642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Ansible has many different ways to </a:t>
            </a:r>
            <a:r>
              <a:rPr lang="en-US" b="1" dirty="0"/>
              <a:t>alter how Playbooks run:</a:t>
            </a:r>
          </a:p>
          <a:p>
            <a:endParaRPr lang="en-US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sz="1500" dirty="0">
              <a:hlinkClick r:id="" action="ppaction://noaction"/>
            </a:endParaRPr>
          </a:p>
          <a:p>
            <a:r>
              <a:rPr lang="en-US" sz="1500" dirty="0">
                <a:hlinkClick r:id="" action="ppaction://noaction"/>
              </a:rPr>
              <a:t>https://docs.ansible.com/ansible/2.5/user_guide/playbooks_special_topics.html</a:t>
            </a:r>
            <a:endParaRPr lang="en-US" sz="1500" dirty="0"/>
          </a:p>
          <a:p>
            <a:endParaRPr lang="en-US" sz="1500" dirty="0"/>
          </a:p>
          <a:p>
            <a:pPr marL="0" indent="0">
              <a:buNone/>
            </a:pP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AE596B-820A-EE4B-8775-4A1C4C1C0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66" y="1865709"/>
            <a:ext cx="6134100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894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367147-9AAE-2A4C-AE20-C34F7527A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Language Basics: </a:t>
            </a:r>
            <a:r>
              <a:rPr lang="en-US" b="1" dirty="0"/>
              <a:t>Ansible Roles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18E51-14B5-6E49-96FF-74F8A050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Ansible Roles</a:t>
            </a:r>
            <a:r>
              <a:rPr lang="en-US" dirty="0"/>
              <a:t> are a special </a:t>
            </a:r>
            <a:r>
              <a:rPr lang="en-US" b="1" dirty="0"/>
              <a:t>kind of Playbook</a:t>
            </a:r>
            <a:r>
              <a:rPr lang="en-US" dirty="0"/>
              <a:t> that are </a:t>
            </a:r>
            <a:r>
              <a:rPr lang="en-US" b="1" dirty="0"/>
              <a:t>fully self-contained</a:t>
            </a:r>
            <a:r>
              <a:rPr lang="en-US" dirty="0"/>
              <a:t> with tasks, variables, configurations templates and other supporting files.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>
                <a:hlinkClick r:id="rId2"/>
              </a:rPr>
              <a:t>https://docs.ansible.com/ansible/2.3/playbooks_roles.html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23396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BC7B-DDCF-1B42-87DD-FABC20B48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5B45EFF-EF30-054E-A94B-784C90EB81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3749" y="183027"/>
            <a:ext cx="1637563" cy="447274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909B23-2B56-E24F-8E1D-70ABA00FD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8712" y="1812131"/>
            <a:ext cx="1925898" cy="14095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181611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93D1F-F073-A446-A73B-7FD50F7F7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Ansible: RUNNING PLAYBOOKS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8C7195-568D-ED4E-95F2-D0E68CCEFF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901369"/>
            <a:ext cx="8524875" cy="168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10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CBD45-32A3-D04C-81B0-71942F21B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| Physical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AB9A05-7414-7A46-9321-DA0885A815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3695" y="807132"/>
            <a:ext cx="2993308" cy="6166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EDEC63-1C55-694B-8770-FC2CA8F35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045" y="2313241"/>
            <a:ext cx="2309352" cy="117898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5229CA61-2B92-5C45-A42E-64713C106962}"/>
              </a:ext>
            </a:extLst>
          </p:cNvPr>
          <p:cNvGrpSpPr/>
          <p:nvPr/>
        </p:nvGrpSpPr>
        <p:grpSpPr>
          <a:xfrm>
            <a:off x="5218879" y="2303409"/>
            <a:ext cx="2179505" cy="1188817"/>
            <a:chOff x="3960353" y="2234585"/>
            <a:chExt cx="2179505" cy="118881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442DCC-5DD3-3A40-8801-36DC84E8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353" y="2244417"/>
              <a:ext cx="2153452" cy="11789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53B759-BE4C-5A49-888C-05811768A20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6094139" y="2234585"/>
              <a:ext cx="45719" cy="1178985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556DFC5-3B51-6945-B6FC-94DD9FBDC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00065" y="1581735"/>
            <a:ext cx="975110" cy="5417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FE2665-ABE5-7743-81EE-94BFAFC4C2D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8879" y="1564645"/>
            <a:ext cx="896959" cy="5417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B4D3F0-38BB-5D40-A16D-43CBC2769B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3831" y="3851861"/>
            <a:ext cx="1156488" cy="5426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295E14-405A-EB44-95CA-9897D1F34D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18879" y="3851859"/>
            <a:ext cx="1200971" cy="54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68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658D5-5CD8-2C47-BBF5-404006300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Ansible: DRY RUN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A820793-55BF-AF4A-9C3F-C2F43F8E7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376221"/>
            <a:ext cx="8524875" cy="273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639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0E286C-AC5F-6947-A077-250820715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Provisioner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2A7D0BA-59FC-A343-80C4-9F935F71CB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34856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515A-66F3-B84C-87AF-FFC2CB3BB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Deployment Scripts Layout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4B153-32A9-954D-BEEF-C96B20823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615" y="1062961"/>
            <a:ext cx="2223600" cy="2871086"/>
          </a:xfrm>
          <a:prstGeom prst="rect">
            <a:avLst/>
          </a:prstGeom>
          <a:ln>
            <a:solidFill>
              <a:schemeClr val="accent5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7EB3A62-9F2F-6C41-A02D-6ADCF42AB45A}"/>
              </a:ext>
            </a:extLst>
          </p:cNvPr>
          <p:cNvSpPr/>
          <p:nvPr/>
        </p:nvSpPr>
        <p:spPr>
          <a:xfrm>
            <a:off x="5974040" y="798785"/>
            <a:ext cx="2269737" cy="44168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Inventories Generated through CLI – Specific to deployment, and only needs to be looked at for customizing 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209001B-E7FD-654C-88B4-69035B33967D}"/>
              </a:ext>
            </a:extLst>
          </p:cNvPr>
          <p:cNvSpPr/>
          <p:nvPr/>
        </p:nvSpPr>
        <p:spPr>
          <a:xfrm>
            <a:off x="5977585" y="1652933"/>
            <a:ext cx="2259104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Inventory Templates – Look here for defaults and standard </a:t>
            </a:r>
            <a:r>
              <a:rPr lang="en-US" sz="800" b="1" dirty="0" err="1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global’s</a:t>
            </a:r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2A3B0F-5027-7B48-8AB7-B7DF3186EC6F}"/>
              </a:ext>
            </a:extLst>
          </p:cNvPr>
          <p:cNvSpPr/>
          <p:nvPr/>
        </p:nvSpPr>
        <p:spPr>
          <a:xfrm>
            <a:off x="6016572" y="2514170"/>
            <a:ext cx="1064713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Dependencies, not useful for Ops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232D52-8D24-2D47-9192-AB8A3B8351DE}"/>
              </a:ext>
            </a:extLst>
          </p:cNvPr>
          <p:cNvSpPr/>
          <p:nvPr/>
        </p:nvSpPr>
        <p:spPr>
          <a:xfrm>
            <a:off x="831428" y="1908115"/>
            <a:ext cx="1064713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Complete install logs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0506EC-CAB7-7F47-98D4-DC767843E619}"/>
              </a:ext>
            </a:extLst>
          </p:cNvPr>
          <p:cNvSpPr/>
          <p:nvPr/>
        </p:nvSpPr>
        <p:spPr>
          <a:xfrm>
            <a:off x="352963" y="2889854"/>
            <a:ext cx="1823168" cy="49838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Primary playbooks tree. All main playbooks and sub-playbooks reside here.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36C1B2C-F578-E34C-B192-72238C1F2B08}"/>
              </a:ext>
            </a:extLst>
          </p:cNvPr>
          <p:cNvSpPr/>
          <p:nvPr/>
        </p:nvSpPr>
        <p:spPr>
          <a:xfrm>
            <a:off x="647131" y="4019107"/>
            <a:ext cx="1606973" cy="538716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r"/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Internal Ansible modules used by all playbooks. This is the library of functions.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D95C609-D4F0-7E48-8C03-231643BCB4FB}"/>
              </a:ext>
            </a:extLst>
          </p:cNvPr>
          <p:cNvSpPr/>
          <p:nvPr/>
        </p:nvSpPr>
        <p:spPr>
          <a:xfrm>
            <a:off x="6034293" y="3630590"/>
            <a:ext cx="1064713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Inventory creation scripts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884D2A8-2EE0-A642-945B-ED7BBCEFB89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869713" y="1019626"/>
            <a:ext cx="1104328" cy="277547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CC9DC8-07F4-2F46-827C-DAF67F02C121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4827182" y="1851553"/>
            <a:ext cx="1150403" cy="0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4D7F3A9-B560-F744-9733-7DCBBBB2C6CD}"/>
              </a:ext>
            </a:extLst>
          </p:cNvPr>
          <p:cNvCxnSpPr>
            <a:endCxn id="7" idx="1"/>
          </p:cNvCxnSpPr>
          <p:nvPr/>
        </p:nvCxnSpPr>
        <p:spPr>
          <a:xfrm>
            <a:off x="4890977" y="2140689"/>
            <a:ext cx="1125594" cy="572102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FD55351-39F4-664E-B7D9-520E45EB9750}"/>
              </a:ext>
            </a:extLst>
          </p:cNvPr>
          <p:cNvCxnSpPr>
            <a:endCxn id="7" idx="1"/>
          </p:cNvCxnSpPr>
          <p:nvPr/>
        </p:nvCxnSpPr>
        <p:spPr>
          <a:xfrm>
            <a:off x="4905154" y="2686494"/>
            <a:ext cx="1111418" cy="26297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AC98B3D-0EBD-E747-BA46-DB813760A784}"/>
              </a:ext>
            </a:extLst>
          </p:cNvPr>
          <p:cNvCxnSpPr>
            <a:endCxn id="11" idx="1"/>
          </p:cNvCxnSpPr>
          <p:nvPr/>
        </p:nvCxnSpPr>
        <p:spPr>
          <a:xfrm>
            <a:off x="4954772" y="3827721"/>
            <a:ext cx="1079520" cy="1488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AF54DCE-8160-FA4E-9152-7AC41572BB30}"/>
              </a:ext>
            </a:extLst>
          </p:cNvPr>
          <p:cNvCxnSpPr>
            <a:stCxn id="8" idx="3"/>
          </p:cNvCxnSpPr>
          <p:nvPr/>
        </p:nvCxnSpPr>
        <p:spPr>
          <a:xfrm>
            <a:off x="1896140" y="2106735"/>
            <a:ext cx="1364511" cy="303313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93C7307-4125-AB4E-9347-8BB77D08EBB2}"/>
              </a:ext>
            </a:extLst>
          </p:cNvPr>
          <p:cNvCxnSpPr>
            <a:cxnSpLocks/>
            <a:stCxn id="9" idx="3"/>
          </p:cNvCxnSpPr>
          <p:nvPr/>
        </p:nvCxnSpPr>
        <p:spPr>
          <a:xfrm flipV="1">
            <a:off x="2176131" y="2977116"/>
            <a:ext cx="1169582" cy="161932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9FEF5C5-AE36-C743-A6E6-A77AA60230B1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2254103" y="3544188"/>
            <a:ext cx="1077432" cy="744278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2F447C2-B12F-B24E-A472-3DEE2736A653}"/>
              </a:ext>
            </a:extLst>
          </p:cNvPr>
          <p:cNvCxnSpPr>
            <a:endCxn id="7" idx="1"/>
          </p:cNvCxnSpPr>
          <p:nvPr/>
        </p:nvCxnSpPr>
        <p:spPr>
          <a:xfrm flipV="1">
            <a:off x="4890977" y="2712790"/>
            <a:ext cx="1125594" cy="533684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7294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2209779-5D77-524A-9F36-51ED0A6F7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Reflex Platform</a:t>
            </a:r>
          </a:p>
        </p:txBody>
      </p:sp>
    </p:spTree>
    <p:extLst>
      <p:ext uri="{BB962C8B-B14F-4D97-AF65-F5344CB8AC3E}">
        <p14:creationId xmlns:p14="http://schemas.microsoft.com/office/powerpoint/2010/main" val="1333892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3A7-A5A7-F243-8825-BC8FA4CE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DF0B-5360-904A-8D55-22384A716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85763" indent="-385763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b="1" dirty="0"/>
              <a:t>Prerequisites</a:t>
            </a:r>
            <a:r>
              <a:rPr lang="en-US" dirty="0"/>
              <a:t> </a:t>
            </a:r>
          </a:p>
          <a:p>
            <a:pPr marL="385763" indent="-385763">
              <a:buFont typeface="+mj-lt"/>
              <a:buAutoNum type="arabicPeriod"/>
            </a:pPr>
            <a:r>
              <a:rPr lang="en-US" dirty="0"/>
              <a:t>Identify </a:t>
            </a:r>
            <a:r>
              <a:rPr lang="en-US" b="1" dirty="0"/>
              <a:t>Installation Type</a:t>
            </a:r>
          </a:p>
          <a:p>
            <a:pPr marL="385763" indent="-385763">
              <a:buFont typeface="+mj-lt"/>
              <a:buAutoNum type="arabicPeriod"/>
            </a:pPr>
            <a:r>
              <a:rPr lang="en-US" b="1" dirty="0"/>
              <a:t>Ensure System Requirements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Operating System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OS Disk Partitioning layout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Data Disk layout for:</a:t>
            </a:r>
          </a:p>
          <a:p>
            <a:pPr marL="1071563" lvl="2" indent="-385763">
              <a:buFont typeface="+mj-lt"/>
              <a:buAutoNum type="arabicPeriod"/>
            </a:pPr>
            <a:r>
              <a:rPr lang="en-US" dirty="0"/>
              <a:t>Management Node</a:t>
            </a:r>
          </a:p>
          <a:p>
            <a:pPr marL="1071563" lvl="2" indent="-385763">
              <a:buFont typeface="+mj-lt"/>
              <a:buAutoNum type="arabicPeriod"/>
            </a:pPr>
            <a:r>
              <a:rPr lang="en-US" dirty="0"/>
              <a:t>Platform slave nodes</a:t>
            </a:r>
          </a:p>
          <a:p>
            <a:pPr marL="1071563" lvl="2" indent="-385763">
              <a:buFont typeface="+mj-lt"/>
              <a:buAutoNum type="arabicPeriod"/>
            </a:pPr>
            <a:r>
              <a:rPr lang="en-US" dirty="0"/>
              <a:t>Platform Kafka nodes</a:t>
            </a:r>
          </a:p>
          <a:p>
            <a:pPr marL="728663" lvl="1" indent="-385763">
              <a:buFont typeface="+mj-lt"/>
              <a:buAutoNum type="arabicPeriod"/>
            </a:pPr>
            <a:r>
              <a:rPr lang="en-US" dirty="0"/>
              <a:t>Ensure hostname scheme</a:t>
            </a:r>
          </a:p>
          <a:p>
            <a:pPr marL="685800" lvl="2" indent="0">
              <a:buNone/>
            </a:pPr>
            <a:endParaRPr lang="en-US" dirty="0"/>
          </a:p>
          <a:p>
            <a:pPr marL="1071563" lvl="2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911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C73A7-A5A7-F243-8825-BC8FA4CEA9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Steps(2)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9DDF0B-5360-904A-8D55-22384A7166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4.   Setup </a:t>
            </a:r>
            <a:r>
              <a:rPr lang="en-US" b="1" dirty="0"/>
              <a:t>Repositories</a:t>
            </a:r>
          </a:p>
          <a:p>
            <a:pPr marL="0" indent="0">
              <a:buNone/>
            </a:pPr>
            <a:r>
              <a:rPr lang="en-US" dirty="0"/>
              <a:t>5.   Setup Reflex </a:t>
            </a:r>
            <a:r>
              <a:rPr lang="en-US" b="1" dirty="0"/>
              <a:t>Provisioner</a:t>
            </a:r>
          </a:p>
          <a:p>
            <a:pPr marL="0" indent="0">
              <a:buNone/>
            </a:pPr>
            <a:r>
              <a:rPr lang="en-US" dirty="0"/>
              <a:t>6.   </a:t>
            </a:r>
            <a:r>
              <a:rPr lang="en-US" b="1" dirty="0"/>
              <a:t>Bootstrap</a:t>
            </a:r>
            <a:r>
              <a:rPr lang="en-US" dirty="0"/>
              <a:t> Management server</a:t>
            </a:r>
          </a:p>
          <a:p>
            <a:pPr marL="0" indent="0">
              <a:buNone/>
            </a:pPr>
            <a:r>
              <a:rPr lang="en-US" dirty="0"/>
              <a:t>7.   Generate </a:t>
            </a:r>
            <a:r>
              <a:rPr lang="en-US" b="1" dirty="0"/>
              <a:t>Inventory</a:t>
            </a:r>
          </a:p>
          <a:p>
            <a:pPr marL="0" indent="0">
              <a:buNone/>
            </a:pPr>
            <a:r>
              <a:rPr lang="en-US" dirty="0"/>
              <a:t>8.   Review and </a:t>
            </a:r>
            <a:r>
              <a:rPr lang="en-US" b="1" dirty="0"/>
              <a:t>Refresh</a:t>
            </a:r>
            <a:r>
              <a:rPr lang="en-US" dirty="0"/>
              <a:t> Inventory</a:t>
            </a:r>
          </a:p>
          <a:p>
            <a:pPr marL="0" indent="0">
              <a:buNone/>
            </a:pPr>
            <a:r>
              <a:rPr lang="en-US" dirty="0"/>
              <a:t>9.   Execute </a:t>
            </a:r>
            <a:r>
              <a:rPr lang="en-US" b="1" dirty="0"/>
              <a:t>Playbooks</a:t>
            </a:r>
          </a:p>
          <a:p>
            <a:pPr marL="0" indent="0">
              <a:buNone/>
            </a:pPr>
            <a:r>
              <a:rPr lang="en-US" dirty="0"/>
              <a:t>10. Verify </a:t>
            </a:r>
            <a:r>
              <a:rPr lang="en-US" b="1" dirty="0"/>
              <a:t>Monitoring</a:t>
            </a:r>
            <a:r>
              <a:rPr lang="en-US" dirty="0"/>
              <a:t> UI’s</a:t>
            </a:r>
          </a:p>
          <a:p>
            <a:pPr marL="0" indent="0">
              <a:buNone/>
            </a:pPr>
            <a:endParaRPr lang="en-US" dirty="0"/>
          </a:p>
          <a:p>
            <a:pPr marL="685800" lvl="2" indent="0">
              <a:buNone/>
            </a:pPr>
            <a:endParaRPr lang="en-US" dirty="0"/>
          </a:p>
          <a:p>
            <a:pPr marL="1071563" lvl="2" indent="-385763">
              <a:buFont typeface="+mj-lt"/>
              <a:buAutoNum type="arabicPeriod"/>
            </a:pPr>
            <a:endParaRPr lang="en-US" dirty="0"/>
          </a:p>
          <a:p>
            <a:pPr marL="728663" lvl="1" indent="-385763">
              <a:buFont typeface="+mj-lt"/>
              <a:buAutoNum type="arabicPeriod"/>
            </a:pPr>
            <a:endParaRPr lang="en-US" dirty="0"/>
          </a:p>
          <a:p>
            <a:pPr marL="385763" indent="-385763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7295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Identify Pre-requisites</a:t>
            </a:r>
          </a:p>
        </p:txBody>
      </p:sp>
    </p:spTree>
    <p:extLst>
      <p:ext uri="{BB962C8B-B14F-4D97-AF65-F5344CB8AC3E}">
        <p14:creationId xmlns:p14="http://schemas.microsoft.com/office/powerpoint/2010/main" val="42883574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4D03E-2B2A-CE47-A396-098855E58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6CCD80-5C6E-3E4C-A951-7BA013E9F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Obtain </a:t>
            </a:r>
            <a:r>
              <a:rPr lang="en-US" b="1" dirty="0"/>
              <a:t>IP addresses</a:t>
            </a:r>
            <a:r>
              <a:rPr lang="en-US" dirty="0"/>
              <a:t> for:</a:t>
            </a:r>
          </a:p>
          <a:p>
            <a:pPr lvl="1"/>
            <a:r>
              <a:rPr lang="en-US" dirty="0"/>
              <a:t>DNS Server</a:t>
            </a:r>
          </a:p>
          <a:p>
            <a:pPr lvl="1"/>
            <a:r>
              <a:rPr lang="en-US" dirty="0"/>
              <a:t>NTP Server</a:t>
            </a:r>
          </a:p>
          <a:p>
            <a:pPr lvl="1"/>
            <a:r>
              <a:rPr lang="en-US" dirty="0"/>
              <a:t>SMTP Server (Optional)</a:t>
            </a:r>
          </a:p>
          <a:p>
            <a:r>
              <a:rPr lang="en-IN" b="1" dirty="0"/>
              <a:t>FQDNs</a:t>
            </a:r>
            <a:r>
              <a:rPr lang="en-IN" dirty="0"/>
              <a:t> (must be resolvable through DNS)</a:t>
            </a:r>
          </a:p>
          <a:p>
            <a:r>
              <a:rPr lang="en-IN" dirty="0"/>
              <a:t>Load balancer </a:t>
            </a:r>
            <a:r>
              <a:rPr lang="en-IN" b="1" dirty="0"/>
              <a:t>floating IP</a:t>
            </a:r>
            <a:r>
              <a:rPr lang="en-IN" dirty="0"/>
              <a:t> address and </a:t>
            </a:r>
            <a:r>
              <a:rPr lang="en-IN" b="1" dirty="0"/>
              <a:t>FQDN</a:t>
            </a:r>
          </a:p>
          <a:p>
            <a:r>
              <a:rPr lang="en-IN" dirty="0"/>
              <a:t>LDAP server URL, username, and password (required only if LDAP is used)</a:t>
            </a:r>
          </a:p>
          <a:p>
            <a:r>
              <a:rPr lang="en-IN" b="1" dirty="0"/>
              <a:t>Swap should be permanently disabled on all cluster nodes.</a:t>
            </a:r>
            <a:endParaRPr lang="en-IN" dirty="0"/>
          </a:p>
          <a:p>
            <a:endParaRPr lang="en-IN" dirty="0"/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573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Identify Installation Type</a:t>
            </a:r>
          </a:p>
        </p:txBody>
      </p:sp>
    </p:spTree>
    <p:extLst>
      <p:ext uri="{BB962C8B-B14F-4D97-AF65-F5344CB8AC3E}">
        <p14:creationId xmlns:p14="http://schemas.microsoft.com/office/powerpoint/2010/main" val="200591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ACA8-4010-2549-A622-F6DFE56E9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 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BFCBE-589C-8B40-9961-45DFBD8A76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Non-HA (Sizing)</a:t>
            </a:r>
          </a:p>
          <a:p>
            <a:pPr marL="342900" lvl="1" indent="0">
              <a:buNone/>
            </a:pPr>
            <a:endParaRPr lang="en-US" dirty="0"/>
          </a:p>
          <a:p>
            <a:pPr marL="342900" lvl="1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HA (Sizing)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1894C3-ECE2-2E42-BDFC-9D8542DC18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813272"/>
              </p:ext>
            </p:extLst>
          </p:nvPr>
        </p:nvGraphicFramePr>
        <p:xfrm>
          <a:off x="2386902" y="2508883"/>
          <a:ext cx="6096002" cy="211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1230">
                  <a:extLst>
                    <a:ext uri="{9D8B030D-6E8A-4147-A177-3AD203B41FA5}">
                      <a16:colId xmlns:a16="http://schemas.microsoft.com/office/drawing/2014/main" val="831845964"/>
                    </a:ext>
                  </a:extLst>
                </a:gridCol>
                <a:gridCol w="703385">
                  <a:extLst>
                    <a:ext uri="{9D8B030D-6E8A-4147-A177-3AD203B41FA5}">
                      <a16:colId xmlns:a16="http://schemas.microsoft.com/office/drawing/2014/main" val="283819164"/>
                    </a:ext>
                  </a:extLst>
                </a:gridCol>
                <a:gridCol w="747347">
                  <a:extLst>
                    <a:ext uri="{9D8B030D-6E8A-4147-A177-3AD203B41FA5}">
                      <a16:colId xmlns:a16="http://schemas.microsoft.com/office/drawing/2014/main" val="2357114610"/>
                    </a:ext>
                  </a:extLst>
                </a:gridCol>
                <a:gridCol w="712177">
                  <a:extLst>
                    <a:ext uri="{9D8B030D-6E8A-4147-A177-3AD203B41FA5}">
                      <a16:colId xmlns:a16="http://schemas.microsoft.com/office/drawing/2014/main" val="2597280465"/>
                    </a:ext>
                  </a:extLst>
                </a:gridCol>
                <a:gridCol w="756139">
                  <a:extLst>
                    <a:ext uri="{9D8B030D-6E8A-4147-A177-3AD203B41FA5}">
                      <a16:colId xmlns:a16="http://schemas.microsoft.com/office/drawing/2014/main" val="3211171522"/>
                    </a:ext>
                  </a:extLst>
                </a:gridCol>
                <a:gridCol w="764930">
                  <a:extLst>
                    <a:ext uri="{9D8B030D-6E8A-4147-A177-3AD203B41FA5}">
                      <a16:colId xmlns:a16="http://schemas.microsoft.com/office/drawing/2014/main" val="2268984380"/>
                    </a:ext>
                  </a:extLst>
                </a:gridCol>
                <a:gridCol w="770794">
                  <a:extLst>
                    <a:ext uri="{9D8B030D-6E8A-4147-A177-3AD203B41FA5}">
                      <a16:colId xmlns:a16="http://schemas.microsoft.com/office/drawing/2014/main" val="2346550286"/>
                    </a:ext>
                  </a:extLst>
                </a:gridCol>
              </a:tblGrid>
              <a:tr h="685800">
                <a:tc>
                  <a:txBody>
                    <a:bodyPr/>
                    <a:lstStyle/>
                    <a:p>
                      <a:r>
                        <a:rPr lang="en-US" sz="1400" dirty="0"/>
                        <a:t>Server Role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RAM (GB)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 (GBPS)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CPU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CPU Threads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361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Management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4494468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Load Balancer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7575975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Application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74247939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 Master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040460761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US" sz="1400" dirty="0"/>
                        <a:t>Platform Slave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1394399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80CF913-8512-4A4C-9A59-2D38ED9EBC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3168006"/>
              </p:ext>
            </p:extLst>
          </p:nvPr>
        </p:nvGraphicFramePr>
        <p:xfrm>
          <a:off x="2386902" y="859870"/>
          <a:ext cx="6169270" cy="13225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0956">
                  <a:extLst>
                    <a:ext uri="{9D8B030D-6E8A-4147-A177-3AD203B41FA5}">
                      <a16:colId xmlns:a16="http://schemas.microsoft.com/office/drawing/2014/main" val="831845964"/>
                    </a:ext>
                  </a:extLst>
                </a:gridCol>
                <a:gridCol w="711839">
                  <a:extLst>
                    <a:ext uri="{9D8B030D-6E8A-4147-A177-3AD203B41FA5}">
                      <a16:colId xmlns:a16="http://schemas.microsoft.com/office/drawing/2014/main" val="283819164"/>
                    </a:ext>
                  </a:extLst>
                </a:gridCol>
                <a:gridCol w="756329">
                  <a:extLst>
                    <a:ext uri="{9D8B030D-6E8A-4147-A177-3AD203B41FA5}">
                      <a16:colId xmlns:a16="http://schemas.microsoft.com/office/drawing/2014/main" val="2357114610"/>
                    </a:ext>
                  </a:extLst>
                </a:gridCol>
                <a:gridCol w="720737">
                  <a:extLst>
                    <a:ext uri="{9D8B030D-6E8A-4147-A177-3AD203B41FA5}">
                      <a16:colId xmlns:a16="http://schemas.microsoft.com/office/drawing/2014/main" val="2597280465"/>
                    </a:ext>
                  </a:extLst>
                </a:gridCol>
                <a:gridCol w="765227">
                  <a:extLst>
                    <a:ext uri="{9D8B030D-6E8A-4147-A177-3AD203B41FA5}">
                      <a16:colId xmlns:a16="http://schemas.microsoft.com/office/drawing/2014/main" val="3211171522"/>
                    </a:ext>
                  </a:extLst>
                </a:gridCol>
                <a:gridCol w="774124">
                  <a:extLst>
                    <a:ext uri="{9D8B030D-6E8A-4147-A177-3AD203B41FA5}">
                      <a16:colId xmlns:a16="http://schemas.microsoft.com/office/drawing/2014/main" val="2268984380"/>
                    </a:ext>
                  </a:extLst>
                </a:gridCol>
                <a:gridCol w="780058">
                  <a:extLst>
                    <a:ext uri="{9D8B030D-6E8A-4147-A177-3AD203B41FA5}">
                      <a16:colId xmlns:a16="http://schemas.microsoft.com/office/drawing/2014/main" val="2346550286"/>
                    </a:ext>
                  </a:extLst>
                </a:gridCol>
              </a:tblGrid>
              <a:tr h="611467">
                <a:tc>
                  <a:txBody>
                    <a:bodyPr/>
                    <a:lstStyle/>
                    <a:p>
                      <a:r>
                        <a:rPr lang="en-US" sz="1400" dirty="0"/>
                        <a:t>Server Role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Count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RAM (GB)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NIC (GBPS)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CPU </a:t>
                      </a:r>
                      <a:r>
                        <a:rPr lang="en-US" sz="1400" dirty="0" err="1"/>
                        <a:t>Ghz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Cores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CPU Threads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24336147"/>
                  </a:ext>
                </a:extLst>
              </a:tr>
              <a:tr h="331905">
                <a:tc>
                  <a:txBody>
                    <a:bodyPr/>
                    <a:lstStyle/>
                    <a:p>
                      <a:r>
                        <a:rPr lang="en-US" sz="1400" dirty="0"/>
                        <a:t>Platform Master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84494468"/>
                  </a:ext>
                </a:extLst>
              </a:tr>
              <a:tr h="243272">
                <a:tc>
                  <a:txBody>
                    <a:bodyPr/>
                    <a:lstStyle/>
                    <a:p>
                      <a:r>
                        <a:rPr lang="en-US" sz="1400" dirty="0"/>
                        <a:t>Platform Slave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64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2.1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16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675759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9905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2A62-708A-A64F-9A49-88B469E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| Management 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28426-CA0D-EC4D-ABEB-139777403C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/>
              <a:t>Ambari</a:t>
            </a:r>
          </a:p>
          <a:p>
            <a:pPr lvl="1"/>
            <a:r>
              <a:rPr lang="en-US" dirty="0"/>
              <a:t>Grafana</a:t>
            </a:r>
          </a:p>
          <a:p>
            <a:pPr lvl="1"/>
            <a:r>
              <a:rPr lang="en-US" dirty="0"/>
              <a:t>Oozie Server</a:t>
            </a:r>
          </a:p>
          <a:p>
            <a:pPr lvl="1"/>
            <a:r>
              <a:rPr lang="en-US" dirty="0"/>
              <a:t>Knox Gateway</a:t>
            </a:r>
          </a:p>
          <a:p>
            <a:pPr lvl="1"/>
            <a:r>
              <a:rPr lang="en-US" dirty="0" err="1"/>
              <a:t>ElasticSearch</a:t>
            </a:r>
            <a:r>
              <a:rPr lang="en-US" dirty="0"/>
              <a:t> Log Cluster Container</a:t>
            </a:r>
          </a:p>
          <a:p>
            <a:pPr lvl="1"/>
            <a:r>
              <a:rPr lang="en-US" dirty="0"/>
              <a:t>Curator Log Container </a:t>
            </a:r>
          </a:p>
          <a:p>
            <a:pPr lvl="1"/>
            <a:r>
              <a:rPr lang="en-US" dirty="0"/>
              <a:t>Kibana Log Container</a:t>
            </a:r>
          </a:p>
          <a:p>
            <a:pPr lvl="1"/>
            <a:r>
              <a:rPr lang="en-US" dirty="0" err="1"/>
              <a:t>ElasticSearch</a:t>
            </a:r>
            <a:r>
              <a:rPr lang="en-US" dirty="0"/>
              <a:t> Pipeline Master Container</a:t>
            </a:r>
          </a:p>
          <a:p>
            <a:pPr lvl="1"/>
            <a:r>
              <a:rPr lang="en-US" dirty="0"/>
              <a:t>Kibana Pipeline Container</a:t>
            </a:r>
          </a:p>
          <a:p>
            <a:pPr lvl="1"/>
            <a:r>
              <a:rPr lang="en-US" dirty="0"/>
              <a:t>Atlas </a:t>
            </a:r>
          </a:p>
          <a:p>
            <a:pPr lvl="1"/>
            <a:r>
              <a:rPr lang="en-US" dirty="0"/>
              <a:t>Ranger</a:t>
            </a:r>
          </a:p>
          <a:p>
            <a:pPr lvl="1"/>
            <a:r>
              <a:rPr lang="en-US" dirty="0"/>
              <a:t>Spark2 History server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2415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Ensure Systems Requirements</a:t>
            </a:r>
          </a:p>
        </p:txBody>
      </p:sp>
    </p:spTree>
    <p:extLst>
      <p:ext uri="{BB962C8B-B14F-4D97-AF65-F5344CB8AC3E}">
        <p14:creationId xmlns:p14="http://schemas.microsoft.com/office/powerpoint/2010/main" val="13009785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9BAC9-C31F-3B4C-B59A-D09C51A2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System Requirements (1)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1CF2D-AAD6-6C44-BBA7-50D1899872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Operating System</a:t>
            </a:r>
          </a:p>
          <a:p>
            <a:pPr lvl="1"/>
            <a:r>
              <a:rPr lang="en-US" dirty="0"/>
              <a:t>CentOS 7.3.1611 minimal install</a:t>
            </a:r>
          </a:p>
          <a:p>
            <a:endParaRPr lang="en-US" dirty="0"/>
          </a:p>
          <a:p>
            <a:r>
              <a:rPr lang="en-US" dirty="0"/>
              <a:t>OS Disk Partitioning layout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Management Servers Data Disks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Zookeeper Servers Data Disks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AADADD7-BE9A-A04C-B065-77FEA5E20A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26393"/>
              </p:ext>
            </p:extLst>
          </p:nvPr>
        </p:nvGraphicFramePr>
        <p:xfrm>
          <a:off x="4535613" y="978175"/>
          <a:ext cx="2224456" cy="11309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2228">
                  <a:extLst>
                    <a:ext uri="{9D8B030D-6E8A-4147-A177-3AD203B41FA5}">
                      <a16:colId xmlns:a16="http://schemas.microsoft.com/office/drawing/2014/main" val="356254409"/>
                    </a:ext>
                  </a:extLst>
                </a:gridCol>
                <a:gridCol w="1112228">
                  <a:extLst>
                    <a:ext uri="{9D8B030D-6E8A-4147-A177-3AD203B41FA5}">
                      <a16:colId xmlns:a16="http://schemas.microsoft.com/office/drawing/2014/main" val="3141304739"/>
                    </a:ext>
                  </a:extLst>
                </a:gridCol>
              </a:tblGrid>
              <a:tr h="282728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(GB)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7020745"/>
                  </a:ext>
                </a:extLst>
              </a:tr>
              <a:tr h="282728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643874"/>
                  </a:ext>
                </a:extLst>
              </a:tr>
              <a:tr h="282728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var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86744633"/>
                  </a:ext>
                </a:extLst>
              </a:tr>
              <a:tr h="282728">
                <a:tc>
                  <a:txBody>
                    <a:bodyPr/>
                    <a:lstStyle/>
                    <a:p>
                      <a:r>
                        <a:rPr lang="en-US" sz="1400" dirty="0"/>
                        <a:t>/</a:t>
                      </a:r>
                      <a:r>
                        <a:rPr lang="en-US" sz="1400" dirty="0" err="1"/>
                        <a:t>var</a:t>
                      </a:r>
                      <a:r>
                        <a:rPr lang="en-US" sz="1400" dirty="0"/>
                        <a:t>/log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150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7254989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0899645-C056-A34B-8729-6371201012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946625"/>
              </p:ext>
            </p:extLst>
          </p:nvPr>
        </p:nvGraphicFramePr>
        <p:xfrm>
          <a:off x="4603750" y="2964329"/>
          <a:ext cx="3302102" cy="563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51">
                  <a:extLst>
                    <a:ext uri="{9D8B030D-6E8A-4147-A177-3AD203B41FA5}">
                      <a16:colId xmlns:a16="http://schemas.microsoft.com/office/drawing/2014/main" val="356254409"/>
                    </a:ext>
                  </a:extLst>
                </a:gridCol>
                <a:gridCol w="1651051">
                  <a:extLst>
                    <a:ext uri="{9D8B030D-6E8A-4147-A177-3AD203B41FA5}">
                      <a16:colId xmlns:a16="http://schemas.microsoft.com/office/drawing/2014/main" val="3141304739"/>
                    </a:ext>
                  </a:extLst>
                </a:gridCol>
              </a:tblGrid>
              <a:tr h="280886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(GB)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7020745"/>
                  </a:ext>
                </a:extLst>
              </a:tr>
              <a:tr h="280886">
                <a:tc>
                  <a:txBody>
                    <a:bodyPr/>
                    <a:lstStyle/>
                    <a:p>
                      <a:r>
                        <a:rPr lang="en-US" sz="1400" dirty="0"/>
                        <a:t>/opt/repos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400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643874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83F8CC1-8CC0-C941-8AAA-A34845A5AF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1096089"/>
              </p:ext>
            </p:extLst>
          </p:nvPr>
        </p:nvGraphicFramePr>
        <p:xfrm>
          <a:off x="4603750" y="3945058"/>
          <a:ext cx="3302102" cy="562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1051">
                  <a:extLst>
                    <a:ext uri="{9D8B030D-6E8A-4147-A177-3AD203B41FA5}">
                      <a16:colId xmlns:a16="http://schemas.microsoft.com/office/drawing/2014/main" val="356254409"/>
                    </a:ext>
                  </a:extLst>
                </a:gridCol>
                <a:gridCol w="1651051">
                  <a:extLst>
                    <a:ext uri="{9D8B030D-6E8A-4147-A177-3AD203B41FA5}">
                      <a16:colId xmlns:a16="http://schemas.microsoft.com/office/drawing/2014/main" val="3141304739"/>
                    </a:ext>
                  </a:extLst>
                </a:gridCol>
              </a:tblGrid>
              <a:tr h="280886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(GB)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7020745"/>
                  </a:ext>
                </a:extLst>
              </a:tr>
              <a:tr h="280886">
                <a:tc>
                  <a:txBody>
                    <a:bodyPr/>
                    <a:lstStyle/>
                    <a:p>
                      <a:r>
                        <a:rPr lang="en-US" sz="1100" dirty="0"/>
                        <a:t>/</a:t>
                      </a:r>
                      <a:r>
                        <a:rPr lang="en-US" sz="1100" dirty="0" err="1"/>
                        <a:t>hadoop</a:t>
                      </a:r>
                      <a:r>
                        <a:rPr lang="en-US" sz="1100" dirty="0"/>
                        <a:t>/zookeeper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50</a:t>
                      </a:r>
                      <a:endParaRPr lang="en-US" sz="14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643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9973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2798D0-E057-5549-A48E-B8F2821A88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System Requirements (2)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5B7669-1495-D646-BBFA-E21FCDF0E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Platform slave servers data disks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Platform slave servers Kafka disks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4B38F44-4252-5647-94A5-EF0B29B46B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309808"/>
              </p:ext>
            </p:extLst>
          </p:nvPr>
        </p:nvGraphicFramePr>
        <p:xfrm>
          <a:off x="4980842" y="832618"/>
          <a:ext cx="3248758" cy="14782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79">
                  <a:extLst>
                    <a:ext uri="{9D8B030D-6E8A-4147-A177-3AD203B41FA5}">
                      <a16:colId xmlns:a16="http://schemas.microsoft.com/office/drawing/2014/main" val="356254409"/>
                    </a:ext>
                  </a:extLst>
                </a:gridCol>
                <a:gridCol w="1624379">
                  <a:extLst>
                    <a:ext uri="{9D8B030D-6E8A-4147-A177-3AD203B41FA5}">
                      <a16:colId xmlns:a16="http://schemas.microsoft.com/office/drawing/2014/main" val="3141304739"/>
                    </a:ext>
                  </a:extLst>
                </a:gridCol>
              </a:tblGrid>
              <a:tr h="219512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(GB)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7020745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/opt/data01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643874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/opt/data02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27149904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/opt/data03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7254989"/>
                  </a:ext>
                </a:extLst>
              </a:tr>
              <a:tr h="281074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/opt/data04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31186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3363989-2C2C-D243-BD9F-98B909CEBF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6520357"/>
              </p:ext>
            </p:extLst>
          </p:nvPr>
        </p:nvGraphicFramePr>
        <p:xfrm>
          <a:off x="4980842" y="2586866"/>
          <a:ext cx="3248758" cy="15242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4379">
                  <a:extLst>
                    <a:ext uri="{9D8B030D-6E8A-4147-A177-3AD203B41FA5}">
                      <a16:colId xmlns:a16="http://schemas.microsoft.com/office/drawing/2014/main" val="356254409"/>
                    </a:ext>
                  </a:extLst>
                </a:gridCol>
                <a:gridCol w="1624379">
                  <a:extLst>
                    <a:ext uri="{9D8B030D-6E8A-4147-A177-3AD203B41FA5}">
                      <a16:colId xmlns:a16="http://schemas.microsoft.com/office/drawing/2014/main" val="3141304739"/>
                    </a:ext>
                  </a:extLst>
                </a:gridCol>
              </a:tblGrid>
              <a:tr h="171349">
                <a:tc>
                  <a:txBody>
                    <a:bodyPr/>
                    <a:lstStyle/>
                    <a:p>
                      <a:r>
                        <a:rPr lang="en-US" sz="1400" dirty="0"/>
                        <a:t>Partition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Size (GB)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857020745"/>
                  </a:ext>
                </a:extLst>
              </a:tr>
              <a:tr h="31057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/opt/kafka01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999643874"/>
                  </a:ext>
                </a:extLst>
              </a:tr>
              <a:tr h="31057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/opt/kafka02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127149904"/>
                  </a:ext>
                </a:extLst>
              </a:tr>
              <a:tr h="31057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/opt/kafka03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97254989"/>
                  </a:ext>
                </a:extLst>
              </a:tr>
              <a:tr h="310571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/opt/kafka04</a:t>
                      </a:r>
                    </a:p>
                  </a:txBody>
                  <a:tcPr marL="92869" marR="92869" marT="42863" marB="42863"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325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0311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458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7291-AB7D-364D-AD82-6AFF15CA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Hostnames for Nodes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1B1FA97-B867-124E-AF7A-989BC2DBF94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06237815"/>
              </p:ext>
            </p:extLst>
          </p:nvPr>
        </p:nvGraphicFramePr>
        <p:xfrm>
          <a:off x="381001" y="789105"/>
          <a:ext cx="8218714" cy="3712027"/>
        </p:xfrm>
        <a:graphic>
          <a:graphicData uri="http://schemas.openxmlformats.org/drawingml/2006/table">
            <a:tbl>
              <a:tblPr/>
              <a:tblGrid>
                <a:gridCol w="1866276">
                  <a:extLst>
                    <a:ext uri="{9D8B030D-6E8A-4147-A177-3AD203B41FA5}">
                      <a16:colId xmlns:a16="http://schemas.microsoft.com/office/drawing/2014/main" val="59199895"/>
                    </a:ext>
                  </a:extLst>
                </a:gridCol>
                <a:gridCol w="3260894">
                  <a:extLst>
                    <a:ext uri="{9D8B030D-6E8A-4147-A177-3AD203B41FA5}">
                      <a16:colId xmlns:a16="http://schemas.microsoft.com/office/drawing/2014/main" val="2068157933"/>
                    </a:ext>
                  </a:extLst>
                </a:gridCol>
                <a:gridCol w="3091544">
                  <a:extLst>
                    <a:ext uri="{9D8B030D-6E8A-4147-A177-3AD203B41FA5}">
                      <a16:colId xmlns:a16="http://schemas.microsoft.com/office/drawing/2014/main" val="230884157"/>
                    </a:ext>
                  </a:extLst>
                </a:gridCol>
              </a:tblGrid>
              <a:tr h="389533">
                <a:tc>
                  <a:txBody>
                    <a:bodyPr/>
                    <a:lstStyle/>
                    <a:p>
                      <a:r>
                        <a:rPr lang="en-IN" sz="1400" b="1">
                          <a:effectLst/>
                        </a:rPr>
                        <a:t>Server Role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effectLst/>
                        </a:rPr>
                        <a:t>Production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b="1">
                          <a:effectLst/>
                        </a:rPr>
                        <a:t>Staging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5952128"/>
                  </a:ext>
                </a:extLst>
              </a:tr>
              <a:tr h="389533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Management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rflx-prod-mgt-01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rflx-stg-mgt-01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03654"/>
                  </a:ext>
                </a:extLst>
              </a:tr>
              <a:tr h="664499"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Load Balancer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rflx-prod-lb-01, rflx-prod-lb-02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rflx-stg-lb-01, rflx-stg-lb-02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7890"/>
                  </a:ext>
                </a:extLst>
              </a:tr>
              <a:tr h="939464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Application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rflx-prod-app-01…rflx-prod-app-0x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rflx-stg-app-01…rflx-stg-app-0x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75402"/>
                  </a:ext>
                </a:extLst>
              </a:tr>
              <a:tr h="664499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Platform Master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rflx-prod-mst-01, rflx-prod-mst-02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rflx-stg-mst-01, rflx-stg-mst-02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6F8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1490233"/>
                  </a:ext>
                </a:extLst>
              </a:tr>
              <a:tr h="664499">
                <a:tc>
                  <a:txBody>
                    <a:bodyPr/>
                    <a:lstStyle/>
                    <a:p>
                      <a:r>
                        <a:rPr lang="en-IN" sz="1400">
                          <a:effectLst/>
                        </a:rPr>
                        <a:t>Platform Slave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rflx-prod-slv-01…rflx-prod-slv-0x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IN" sz="1400" dirty="0">
                          <a:effectLst/>
                        </a:rPr>
                        <a:t>rflx-stg-slv-01…rflx-stg-slv-0x</a:t>
                      </a:r>
                    </a:p>
                  </a:txBody>
                  <a:tcPr marL="118050" marR="118050" marT="54485" marB="544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3615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304824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Setup Repositories</a:t>
            </a:r>
          </a:p>
        </p:txBody>
      </p:sp>
    </p:spTree>
    <p:extLst>
      <p:ext uri="{BB962C8B-B14F-4D97-AF65-F5344CB8AC3E}">
        <p14:creationId xmlns:p14="http://schemas.microsoft.com/office/powerpoint/2010/main" val="1607479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52203-7669-E445-B352-A29D04D30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Software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AB873-C8E6-2B43-8F21-53771DDA2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 the software packages to </a:t>
            </a:r>
            <a:r>
              <a:rPr lang="en-US" dirty="0">
                <a:latin typeface="Abadi MT Condensed Light" panose="020B0306030101010103" pitchFamily="34" charset="77"/>
              </a:rPr>
              <a:t>/opt/repos</a:t>
            </a:r>
          </a:p>
          <a:p>
            <a:r>
              <a:rPr lang="en-US" dirty="0">
                <a:latin typeface="+mn-lt"/>
              </a:rPr>
              <a:t>Yum Repositories </a:t>
            </a:r>
          </a:p>
          <a:p>
            <a:pPr lvl="1"/>
            <a:r>
              <a:rPr lang="en-US" sz="1500" dirty="0">
                <a:latin typeface="+mn-lt"/>
              </a:rPr>
              <a:t>CentOS</a:t>
            </a:r>
          </a:p>
          <a:p>
            <a:pPr lvl="1"/>
            <a:r>
              <a:rPr lang="en-US" sz="1500" dirty="0">
                <a:latin typeface="+mn-lt"/>
              </a:rPr>
              <a:t>Docker</a:t>
            </a:r>
          </a:p>
          <a:p>
            <a:pPr lvl="1"/>
            <a:r>
              <a:rPr lang="en-US" sz="1500" dirty="0">
                <a:latin typeface="+mn-lt"/>
              </a:rPr>
              <a:t>Reflex and other supporting repos</a:t>
            </a:r>
          </a:p>
          <a:p>
            <a:pPr lvl="1"/>
            <a:r>
              <a:rPr lang="en-US" sz="1500" dirty="0">
                <a:latin typeface="+mn-lt"/>
              </a:rPr>
              <a:t>Pip</a:t>
            </a:r>
          </a:p>
          <a:p>
            <a:pPr lvl="1"/>
            <a:r>
              <a:rPr lang="en-US" sz="1500" dirty="0">
                <a:latin typeface="+mn-lt"/>
              </a:rPr>
              <a:t>Hortonworks </a:t>
            </a:r>
          </a:p>
          <a:p>
            <a:pPr lvl="1"/>
            <a:r>
              <a:rPr lang="en-US" sz="1500" dirty="0">
                <a:latin typeface="+mn-lt"/>
              </a:rPr>
              <a:t>Cask</a:t>
            </a:r>
          </a:p>
          <a:p>
            <a:pPr lvl="1"/>
            <a:r>
              <a:rPr lang="en-US" dirty="0">
                <a:latin typeface="+mn-lt"/>
              </a:rPr>
              <a:t>…</a:t>
            </a:r>
            <a:endParaRPr lang="en-US" sz="1500" dirty="0">
              <a:latin typeface="+mn-lt"/>
            </a:endParaRPr>
          </a:p>
          <a:p>
            <a:endParaRPr lang="en-US" dirty="0">
              <a:latin typeface="Abadi MT Condensed Light" panose="020B03060301010101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91E86-3EF4-0A42-9909-B9576E19B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6547" y="3504237"/>
            <a:ext cx="3482996" cy="41149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363804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Setup Reflex Provisioner</a:t>
            </a:r>
          </a:p>
        </p:txBody>
      </p:sp>
    </p:spTree>
    <p:extLst>
      <p:ext uri="{BB962C8B-B14F-4D97-AF65-F5344CB8AC3E}">
        <p14:creationId xmlns:p14="http://schemas.microsoft.com/office/powerpoint/2010/main" val="305061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1F700-D865-9046-876D-21B0DC8CB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Copy Ansible 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7AF263-6609-0B49-8952-4269510F8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Copy/extract the Ansible packages to </a:t>
            </a:r>
            <a:r>
              <a:rPr lang="en-US" dirty="0">
                <a:latin typeface="Abadi MT Condensed Light" panose="020B0306030101010103" pitchFamily="34" charset="77"/>
              </a:rPr>
              <a:t>/</a:t>
            </a:r>
            <a:r>
              <a:rPr lang="en-US" dirty="0" err="1">
                <a:latin typeface="Abadi MT Condensed Light" panose="020B0306030101010103" pitchFamily="34" charset="77"/>
              </a:rPr>
              <a:t>etc</a:t>
            </a:r>
            <a:endParaRPr lang="en-US" dirty="0">
              <a:latin typeface="Abadi MT Condensed Light" panose="020B0306030101010103" pitchFamily="34" charset="77"/>
            </a:endParaRPr>
          </a:p>
          <a:p>
            <a:pPr lvl="1"/>
            <a:r>
              <a:rPr lang="en-US" sz="1500" dirty="0">
                <a:latin typeface="Abadi MT Condensed Light" panose="020B0306030101010103" pitchFamily="34" charset="77"/>
              </a:rPr>
              <a:t>Ansible Scripts</a:t>
            </a:r>
          </a:p>
          <a:p>
            <a:pPr lvl="2"/>
            <a:r>
              <a:rPr lang="en-IN" dirty="0"/>
              <a:t>reflex-</a:t>
            </a:r>
            <a:r>
              <a:rPr lang="en-IN" dirty="0" err="1"/>
              <a:t>provisioner.tar.gz</a:t>
            </a:r>
            <a:endParaRPr lang="en-IN" dirty="0"/>
          </a:p>
          <a:p>
            <a:pPr lvl="2"/>
            <a:endParaRPr lang="en-IN" dirty="0"/>
          </a:p>
          <a:p>
            <a:r>
              <a:rPr lang="en-IN" dirty="0"/>
              <a:t>Extract all the transferred ansible packages.</a:t>
            </a:r>
            <a:br>
              <a:rPr lang="en-IN" dirty="0"/>
            </a:br>
            <a:endParaRPr lang="en-US" dirty="0">
              <a:latin typeface="Abadi MT Condensed Light" panose="020B0306030101010103" pitchFamily="34" charset="77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92E0CB-A1BE-CA45-9D4A-B10BD290EC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947" y="2877539"/>
            <a:ext cx="299085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0429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C9094-3358-224E-A468-ED5BBD67C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Reflex Provisioner Files/Scripts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64C58-7489-1C45-A70A-36D160D376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85763" indent="-385763"/>
            <a:r>
              <a:rPr lang="en-IN" dirty="0"/>
              <a:t>/etc/reflex-provisioner/</a:t>
            </a:r>
            <a:r>
              <a:rPr lang="en-IN" b="1" dirty="0" err="1"/>
              <a:t>bootstrap.sh</a:t>
            </a:r>
            <a:endParaRPr lang="en-IN" b="1" dirty="0"/>
          </a:p>
          <a:p>
            <a:pPr marL="385763" indent="-385763"/>
            <a:endParaRPr lang="en-IN" dirty="0"/>
          </a:p>
          <a:p>
            <a:pPr marL="385763" indent="-385763"/>
            <a:r>
              <a:rPr lang="en-IN" dirty="0"/>
              <a:t>/etc/reflex-provisioner/scripts/</a:t>
            </a:r>
            <a:r>
              <a:rPr lang="en-IN" b="1" dirty="0" err="1"/>
              <a:t>generate_inventory</a:t>
            </a:r>
            <a:r>
              <a:rPr lang="en-IN" b="1" dirty="0"/>
              <a:t>/</a:t>
            </a:r>
            <a:r>
              <a:rPr lang="en-IN" b="1" dirty="0" err="1"/>
              <a:t>cli.py</a:t>
            </a:r>
            <a:endParaRPr lang="en-IN" b="1" dirty="0"/>
          </a:p>
          <a:p>
            <a:pPr marL="385763" indent="-385763"/>
            <a:endParaRPr lang="en-IN" b="1" dirty="0"/>
          </a:p>
          <a:p>
            <a:pPr marL="385763" indent="-385763"/>
            <a:r>
              <a:rPr lang="en-IN" dirty="0"/>
              <a:t>/etc/reflex-provisioner/</a:t>
            </a:r>
            <a:r>
              <a:rPr lang="en-IN" b="1" dirty="0"/>
              <a:t>playbooks/</a:t>
            </a:r>
            <a:r>
              <a:rPr lang="en-IN" dirty="0"/>
              <a:t>*</a:t>
            </a:r>
          </a:p>
          <a:p>
            <a:pPr marL="385763" indent="-385763"/>
            <a:endParaRPr lang="en-IN" dirty="0"/>
          </a:p>
          <a:p>
            <a:pPr marL="385763" indent="-385763"/>
            <a:r>
              <a:rPr lang="en-IN" dirty="0"/>
              <a:t>/etc/reflex-provisioner/</a:t>
            </a:r>
            <a:r>
              <a:rPr lang="en-IN" b="1" dirty="0"/>
              <a:t>roles/*</a:t>
            </a:r>
          </a:p>
          <a:p>
            <a:pPr marL="385763" indent="-385763"/>
            <a:endParaRPr lang="en-IN" b="1" dirty="0"/>
          </a:p>
          <a:p>
            <a:pPr marL="385763" indent="-385763"/>
            <a:r>
              <a:rPr lang="en-IN" dirty="0"/>
              <a:t>/etc/reflex-provisioner/inventory/</a:t>
            </a:r>
            <a:r>
              <a:rPr lang="en-IN" b="1" dirty="0"/>
              <a:t>templates/*</a:t>
            </a:r>
          </a:p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081170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Bootstrap Management Server</a:t>
            </a:r>
          </a:p>
        </p:txBody>
      </p:sp>
    </p:spTree>
    <p:extLst>
      <p:ext uri="{BB962C8B-B14F-4D97-AF65-F5344CB8AC3E}">
        <p14:creationId xmlns:p14="http://schemas.microsoft.com/office/powerpoint/2010/main" val="2524050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2A62-708A-A64F-9A49-88B469EED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| Master Nodes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976230B-D578-AE40-A3A0-997E55C5D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lvl="1"/>
            <a:r>
              <a:rPr lang="en-US" dirty="0"/>
              <a:t>Kafka Server</a:t>
            </a:r>
          </a:p>
          <a:p>
            <a:pPr lvl="1"/>
            <a:r>
              <a:rPr lang="en-US" dirty="0"/>
              <a:t>CDAP</a:t>
            </a:r>
          </a:p>
          <a:p>
            <a:pPr lvl="1"/>
            <a:r>
              <a:rPr lang="en-US" dirty="0" err="1"/>
              <a:t>Hbase</a:t>
            </a:r>
            <a:r>
              <a:rPr lang="en-US" dirty="0"/>
              <a:t> Master</a:t>
            </a:r>
          </a:p>
          <a:p>
            <a:pPr lvl="1"/>
            <a:r>
              <a:rPr lang="en-US" dirty="0"/>
              <a:t>Hive </a:t>
            </a:r>
            <a:r>
              <a:rPr lang="en-US" dirty="0" err="1"/>
              <a:t>metastore</a:t>
            </a:r>
            <a:endParaRPr lang="en-US" dirty="0"/>
          </a:p>
          <a:p>
            <a:pPr lvl="1"/>
            <a:r>
              <a:rPr lang="en-US" dirty="0"/>
              <a:t>Schema Registry</a:t>
            </a:r>
          </a:p>
          <a:p>
            <a:pPr lvl="1"/>
            <a:r>
              <a:rPr lang="en-US" dirty="0"/>
              <a:t>Zeppelin</a:t>
            </a:r>
          </a:p>
          <a:p>
            <a:pPr lvl="1"/>
            <a:r>
              <a:rPr lang="en-US" dirty="0"/>
              <a:t>ZKFC(Zookeeper Failover Controller)</a:t>
            </a:r>
          </a:p>
          <a:p>
            <a:pPr lvl="1"/>
            <a:r>
              <a:rPr lang="en-US" dirty="0"/>
              <a:t>Resource Manager</a:t>
            </a:r>
          </a:p>
          <a:p>
            <a:pPr lvl="1"/>
            <a:r>
              <a:rPr lang="en-US" dirty="0" err="1"/>
              <a:t>NameNode</a:t>
            </a:r>
            <a:endParaRPr lang="en-US" dirty="0"/>
          </a:p>
          <a:p>
            <a:pPr lvl="1"/>
            <a:r>
              <a:rPr lang="en-US" dirty="0"/>
              <a:t>Journal Node</a:t>
            </a:r>
          </a:p>
          <a:p>
            <a:pPr lvl="1"/>
            <a:r>
              <a:rPr lang="en-US" dirty="0" err="1"/>
              <a:t>ElasticSearch</a:t>
            </a:r>
            <a:r>
              <a:rPr lang="en-US" dirty="0"/>
              <a:t> Pipeline Master</a:t>
            </a:r>
          </a:p>
          <a:p>
            <a:pPr lvl="1"/>
            <a:r>
              <a:rPr lang="en-US" dirty="0"/>
              <a:t>ES Coordinator</a:t>
            </a:r>
          </a:p>
          <a:p>
            <a:pPr lvl="1"/>
            <a:r>
              <a:rPr lang="en-US" dirty="0" err="1"/>
              <a:t>JanusGraph</a:t>
            </a:r>
            <a:endParaRPr lang="en-US" dirty="0"/>
          </a:p>
          <a:p>
            <a:pPr lvl="1"/>
            <a:r>
              <a:rPr lang="en-US" dirty="0"/>
              <a:t>K8s Dashboard</a:t>
            </a:r>
          </a:p>
          <a:p>
            <a:pPr lvl="1"/>
            <a:r>
              <a:rPr lang="en-US" dirty="0"/>
              <a:t>Kubernetes</a:t>
            </a:r>
          </a:p>
          <a:p>
            <a:pPr lvl="2"/>
            <a:r>
              <a:rPr lang="en-US" dirty="0" err="1"/>
              <a:t>Kube</a:t>
            </a:r>
            <a:r>
              <a:rPr lang="en-US" dirty="0"/>
              <a:t> API Server Container</a:t>
            </a:r>
          </a:p>
          <a:p>
            <a:pPr lvl="2"/>
            <a:r>
              <a:rPr lang="en-US" dirty="0" err="1"/>
              <a:t>Kube</a:t>
            </a:r>
            <a:r>
              <a:rPr lang="en-US" dirty="0"/>
              <a:t> Controller Manger Container</a:t>
            </a:r>
          </a:p>
          <a:p>
            <a:pPr lvl="2"/>
            <a:r>
              <a:rPr lang="en-US" dirty="0" err="1"/>
              <a:t>Kube</a:t>
            </a:r>
            <a:r>
              <a:rPr lang="en-US" dirty="0"/>
              <a:t> Proxy Container</a:t>
            </a:r>
          </a:p>
          <a:p>
            <a:pPr lvl="2"/>
            <a:r>
              <a:rPr lang="en-US" dirty="0" err="1"/>
              <a:t>Kube</a:t>
            </a:r>
            <a:r>
              <a:rPr lang="en-US" dirty="0"/>
              <a:t> Scheduler Container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0958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FEE24-0762-A548-939C-125A23B3E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/>
              <a:t>/etc/reflex-provisioner/</a:t>
            </a:r>
            <a:r>
              <a:rPr lang="en-IN" b="1" dirty="0" err="1"/>
              <a:t>bootstrap.sh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CB887-6198-F647-9D28-75FF688D1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Bootstraps the Ansible environment on the management node.</a:t>
            </a:r>
          </a:p>
          <a:p>
            <a:endParaRPr lang="en-US" dirty="0"/>
          </a:p>
          <a:p>
            <a:r>
              <a:rPr lang="en-US" dirty="0"/>
              <a:t>Primarily install ansible and ansible dependencies etc.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7178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C36B7-3AE2-2241-B04E-B1D8F217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Bootstrap Management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9B401-4BD1-6D4B-BED9-9FC09048C2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latin typeface="Abadi MT Condensed Light" panose="020B0306030101010103" pitchFamily="34" charset="77"/>
              </a:rPr>
              <a:t>Bootstrap the management server to install pre-requisites.</a:t>
            </a:r>
          </a:p>
          <a:p>
            <a:pPr marL="0" indent="0">
              <a:buNone/>
            </a:pPr>
            <a:endParaRPr lang="en-IN" dirty="0">
              <a:latin typeface="Abadi MT Condensed Light" panose="020B0306030101010103" pitchFamily="34" charset="77"/>
            </a:endParaRPr>
          </a:p>
          <a:p>
            <a:pPr marL="0" indent="0">
              <a:buNone/>
            </a:pPr>
            <a:r>
              <a:rPr lang="en-IN" sz="1500" dirty="0">
                <a:latin typeface="Abadi MT Condensed Light" panose="020B0306030101010103" pitchFamily="34" charset="77"/>
              </a:rPr>
              <a:t>$ cd /etc/reflex-provisioner </a:t>
            </a:r>
          </a:p>
          <a:p>
            <a:pPr marL="0" indent="0">
              <a:buNone/>
            </a:pPr>
            <a:endParaRPr lang="en-IN" sz="1500" dirty="0">
              <a:latin typeface="Abadi MT Condensed Light" panose="020B0306030101010103" pitchFamily="34" charset="77"/>
            </a:endParaRPr>
          </a:p>
          <a:p>
            <a:pPr marL="0" indent="0">
              <a:buNone/>
            </a:pPr>
            <a:r>
              <a:rPr lang="en-IN" sz="1500" dirty="0">
                <a:latin typeface="Abadi MT Condensed Light" panose="020B0306030101010103" pitchFamily="34" charset="77"/>
              </a:rPr>
              <a:t>$ </a:t>
            </a:r>
            <a:r>
              <a:rPr lang="en-IN" sz="1500" dirty="0" err="1">
                <a:latin typeface="Abadi MT Condensed Light" panose="020B0306030101010103" pitchFamily="34" charset="77"/>
              </a:rPr>
              <a:t>sh</a:t>
            </a:r>
            <a:r>
              <a:rPr lang="en-IN" sz="1500" dirty="0">
                <a:latin typeface="Abadi MT Condensed Light" panose="020B0306030101010103" pitchFamily="34" charset="77"/>
              </a:rPr>
              <a:t> </a:t>
            </a:r>
            <a:r>
              <a:rPr lang="en-IN" sz="1500" b="1" dirty="0" err="1">
                <a:latin typeface="Abadi MT Condensed Light" panose="020B0306030101010103" pitchFamily="34" charset="77"/>
              </a:rPr>
              <a:t>bootstrap.sh</a:t>
            </a:r>
            <a:r>
              <a:rPr lang="en-IN" sz="1500" b="1" dirty="0">
                <a:latin typeface="Abadi MT Condensed Light" panose="020B0306030101010103" pitchFamily="34" charset="77"/>
              </a:rPr>
              <a:t> </a:t>
            </a:r>
            <a:r>
              <a:rPr lang="en-IN" sz="1500" dirty="0">
                <a:latin typeface="Abadi MT Condensed Light" panose="020B0306030101010103" pitchFamily="34" charset="77"/>
              </a:rPr>
              <a:t>prod </a:t>
            </a:r>
          </a:p>
          <a:p>
            <a:pPr marL="0" indent="0">
              <a:buNone/>
            </a:pPr>
            <a:br>
              <a:rPr lang="en-IN" dirty="0"/>
            </a:b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78633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Generate Inventory </a:t>
            </a:r>
          </a:p>
        </p:txBody>
      </p:sp>
    </p:spTree>
    <p:extLst>
      <p:ext uri="{BB962C8B-B14F-4D97-AF65-F5344CB8AC3E}">
        <p14:creationId xmlns:p14="http://schemas.microsoft.com/office/powerpoint/2010/main" val="132006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853C3-F368-9040-8D6D-39B0A7F4F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Inventory Script Help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E4C27-3ACF-5C46-9D11-636B778EE0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The list of all configuration options can be listed using the help option.</a:t>
            </a:r>
          </a:p>
          <a:p>
            <a:pPr marL="177800" indent="0">
              <a:buNone/>
            </a:pPr>
            <a:endParaRPr lang="en-IN" dirty="0"/>
          </a:p>
          <a:p>
            <a:pPr lvl="1"/>
            <a:r>
              <a:rPr lang="en-IN" sz="1500" dirty="0">
                <a:latin typeface="Abadi MT Condensed Light" panose="020B0306030101010103" pitchFamily="34" charset="77"/>
              </a:rPr>
              <a:t>./scripts/</a:t>
            </a:r>
            <a:r>
              <a:rPr lang="en-IN" sz="1500" dirty="0" err="1">
                <a:latin typeface="Abadi MT Condensed Light" panose="020B0306030101010103" pitchFamily="34" charset="77"/>
              </a:rPr>
              <a:t>generate_inventory</a:t>
            </a:r>
            <a:r>
              <a:rPr lang="en-IN" sz="1500" dirty="0">
                <a:latin typeface="Abadi MT Condensed Light" panose="020B0306030101010103" pitchFamily="34" charset="77"/>
              </a:rPr>
              <a:t>/</a:t>
            </a:r>
            <a:r>
              <a:rPr lang="en-IN" sz="1500" b="1" dirty="0" err="1">
                <a:latin typeface="Abadi MT Condensed Light" panose="020B0306030101010103" pitchFamily="34" charset="77"/>
              </a:rPr>
              <a:t>cli.py</a:t>
            </a:r>
            <a:r>
              <a:rPr lang="en-IN" sz="1500" b="1" dirty="0">
                <a:latin typeface="Abadi MT Condensed Light" panose="020B0306030101010103" pitchFamily="34" charset="77"/>
              </a:rPr>
              <a:t> </a:t>
            </a:r>
            <a:r>
              <a:rPr lang="en-IN" sz="1500" dirty="0">
                <a:latin typeface="Abadi MT Condensed Light" panose="020B0306030101010103" pitchFamily="34" charset="77"/>
              </a:rPr>
              <a:t>create --help </a:t>
            </a:r>
          </a:p>
          <a:p>
            <a:pPr lvl="1"/>
            <a:endParaRPr lang="en-IN" sz="1500" dirty="0">
              <a:latin typeface="Abadi MT Condensed Light" panose="020B0306030101010103" pitchFamily="34" charset="77"/>
            </a:endParaRPr>
          </a:p>
          <a:p>
            <a:pPr lvl="1"/>
            <a:endParaRPr lang="en-IN" sz="1500" dirty="0">
              <a:latin typeface="Abadi MT Condensed Light" panose="020B0306030101010103" pitchFamily="34" charset="77"/>
            </a:endParaRPr>
          </a:p>
          <a:p>
            <a:pPr marL="0" indent="0">
              <a:buNone/>
            </a:pP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0365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6FC3A-50D0-1142-A83E-2B3B2BF1B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Cli</a:t>
            </a:r>
            <a:r>
              <a:rPr lang="en-US" dirty="0"/>
              <a:t> Creation command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08138-1F86-CB45-AA3E-920E5B3C5E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77800" indent="0">
              <a:buNone/>
            </a:pPr>
            <a:r>
              <a:rPr lang="en-IN" sz="900" dirty="0"/>
              <a:t>./scripts/</a:t>
            </a:r>
            <a:r>
              <a:rPr lang="en-IN" sz="900" dirty="0" err="1"/>
              <a:t>generate_inventory</a:t>
            </a:r>
            <a:r>
              <a:rPr lang="en-IN" sz="900" dirty="0"/>
              <a:t>/</a:t>
            </a:r>
            <a:r>
              <a:rPr lang="en-IN" sz="900" b="1" dirty="0" err="1"/>
              <a:t>cli.py</a:t>
            </a:r>
            <a:r>
              <a:rPr lang="en-IN" sz="900" dirty="0"/>
              <a:t> create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inventory_name</a:t>
            </a:r>
            <a:r>
              <a:rPr lang="en-IN" sz="900" dirty="0"/>
              <a:t>=</a:t>
            </a:r>
            <a:r>
              <a:rPr lang="en-IN" sz="900" dirty="0" err="1"/>
              <a:t>thales</a:t>
            </a:r>
            <a:r>
              <a:rPr lang="en-IN" sz="900" dirty="0"/>
              <a:t>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customer_name</a:t>
            </a:r>
            <a:r>
              <a:rPr lang="en-IN" sz="900" dirty="0"/>
              <a:t>=</a:t>
            </a:r>
            <a:r>
              <a:rPr lang="en-IN" sz="900" dirty="0" err="1"/>
              <a:t>thales</a:t>
            </a:r>
            <a:r>
              <a:rPr lang="en-IN" sz="900" dirty="0"/>
              <a:t>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floating_ip_addr</a:t>
            </a:r>
            <a:r>
              <a:rPr lang="en-IN" sz="900" dirty="0"/>
              <a:t>=“10.70.1.11”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floating_ip_fqdn</a:t>
            </a:r>
            <a:r>
              <a:rPr lang="en-IN" sz="900" dirty="0"/>
              <a:t>=reflex001-vip-01.devops.guavus.in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floating_ip_cidr</a:t>
            </a:r>
            <a:r>
              <a:rPr lang="en-IN" sz="900" dirty="0"/>
              <a:t>=16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floating_ip_inet</a:t>
            </a:r>
            <a:r>
              <a:rPr lang="en-IN" sz="900" dirty="0"/>
              <a:t>=eth0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nb_slv</a:t>
            </a:r>
            <a:r>
              <a:rPr lang="en-IN" sz="900" dirty="0"/>
              <a:t>=3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nb_app</a:t>
            </a:r>
            <a:r>
              <a:rPr lang="en-IN" sz="900" dirty="0"/>
              <a:t>=3 \</a:t>
            </a:r>
          </a:p>
          <a:p>
            <a:pPr marL="177800" indent="0">
              <a:buNone/>
            </a:pPr>
            <a:r>
              <a:rPr lang="en-IN" sz="900" dirty="0"/>
              <a:t>  --connectivity=offline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stage_type</a:t>
            </a:r>
            <a:r>
              <a:rPr lang="en-IN" sz="900" dirty="0"/>
              <a:t>=prod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smtp_server</a:t>
            </a:r>
            <a:r>
              <a:rPr lang="en-IN" sz="900" dirty="0"/>
              <a:t>=10.70.0.60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ntp_server</a:t>
            </a:r>
            <a:r>
              <a:rPr lang="en-IN" sz="900" dirty="0"/>
              <a:t>= 192.168.104.83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dns_server</a:t>
            </a:r>
            <a:r>
              <a:rPr lang="en-IN" sz="900" dirty="0"/>
              <a:t>=192.168.104.83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domain_name</a:t>
            </a:r>
            <a:r>
              <a:rPr lang="en-IN" sz="900" dirty="0"/>
              <a:t>=</a:t>
            </a:r>
            <a:r>
              <a:rPr lang="en-IN" sz="900" dirty="0" err="1"/>
              <a:t>devops.guavus.in</a:t>
            </a:r>
            <a:r>
              <a:rPr lang="en-IN" sz="900" dirty="0"/>
              <a:t> \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data_mountpoint</a:t>
            </a:r>
            <a:r>
              <a:rPr lang="en-IN" sz="900" dirty="0"/>
              <a:t>=/opt/data01 </a:t>
            </a:r>
          </a:p>
          <a:p>
            <a:pPr marL="177800" indent="0">
              <a:buNone/>
            </a:pPr>
            <a:r>
              <a:rPr lang="en-IN" sz="900" dirty="0"/>
              <a:t>  --</a:t>
            </a:r>
            <a:r>
              <a:rPr lang="en-IN" sz="900" dirty="0" err="1"/>
              <a:t>data_mountpoint</a:t>
            </a:r>
            <a:r>
              <a:rPr lang="en-IN" sz="900" dirty="0"/>
              <a:t>=/opt/data02</a:t>
            </a:r>
          </a:p>
          <a:p>
            <a:pPr marL="177800" indent="0">
              <a:buNone/>
            </a:pPr>
            <a:br>
              <a:rPr lang="en-IN" sz="900" dirty="0"/>
            </a:br>
            <a:endParaRPr lang="en-IN" sz="900" dirty="0"/>
          </a:p>
          <a:p>
            <a:pPr marL="177800" indent="0">
              <a:buNone/>
            </a:pP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74050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07B5F-5C42-4E46-A10F-971328054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Inventory/Hosts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9360D0-9677-4042-9FC0-51A6B517C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789105"/>
            <a:ext cx="8525893" cy="3719833"/>
          </a:xfrm>
        </p:spPr>
        <p:txBody>
          <a:bodyPr/>
          <a:lstStyle/>
          <a:p>
            <a:r>
              <a:rPr lang="en-IN" b="1" dirty="0"/>
              <a:t>/etc/reflex-provisioner/scripts/</a:t>
            </a:r>
            <a:r>
              <a:rPr lang="en-IN" b="1" dirty="0" err="1"/>
              <a:t>generate_inventory</a:t>
            </a:r>
            <a:r>
              <a:rPr lang="en-IN" b="1" dirty="0"/>
              <a:t>/</a:t>
            </a:r>
            <a:r>
              <a:rPr lang="en-IN" b="1" dirty="0" err="1"/>
              <a:t>cli.py</a:t>
            </a:r>
            <a:endParaRPr lang="en-IN" b="1" dirty="0"/>
          </a:p>
          <a:p>
            <a:pPr lvl="1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83E875-4760-3C49-B46E-5118B8C3E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039" y="1143369"/>
            <a:ext cx="3519375" cy="365551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D04DC6B-83C7-3545-8F78-A58671034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259" y="1143369"/>
            <a:ext cx="3301383" cy="364425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61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7608D-626A-094D-90DE-C9ADBBE86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Generated Inventory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830BF-609A-DC47-8735-3D003D2F88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reflex-provisioner/</a:t>
            </a:r>
            <a:r>
              <a:rPr lang="en-IN" dirty="0" err="1"/>
              <a:t>conf</a:t>
            </a:r>
            <a:r>
              <a:rPr lang="en-IN" dirty="0"/>
              <a:t>/</a:t>
            </a:r>
            <a:r>
              <a:rPr lang="en-IN" dirty="0" err="1"/>
              <a:t>generate_inventory</a:t>
            </a:r>
            <a:r>
              <a:rPr lang="en-IN" dirty="0"/>
              <a:t>/</a:t>
            </a:r>
            <a:r>
              <a:rPr lang="en-IN" dirty="0" err="1"/>
              <a:t>conf_inventory</a:t>
            </a:r>
            <a:r>
              <a:rPr lang="en-IN" dirty="0"/>
              <a:t>/&lt;</a:t>
            </a:r>
            <a:r>
              <a:rPr lang="en-IN" dirty="0" err="1"/>
              <a:t>env</a:t>
            </a:r>
            <a:r>
              <a:rPr lang="en-IN" dirty="0"/>
              <a:t> type&gt;/&lt;inventory name&gt;/</a:t>
            </a:r>
            <a:endParaRPr lang="en-IN" b="1" dirty="0"/>
          </a:p>
          <a:p>
            <a:r>
              <a:rPr lang="en-IN" dirty="0"/>
              <a:t>Review the following:</a:t>
            </a:r>
          </a:p>
          <a:p>
            <a:pPr lvl="1"/>
            <a:r>
              <a:rPr lang="en-IN" dirty="0"/>
              <a:t>"</a:t>
            </a:r>
            <a:r>
              <a:rPr lang="en-IN" b="1" dirty="0" err="1"/>
              <a:t>generate_inventory.json</a:t>
            </a:r>
            <a:r>
              <a:rPr lang="en-IN" dirty="0"/>
              <a:t>" File</a:t>
            </a:r>
          </a:p>
          <a:p>
            <a:pPr lvl="1"/>
            <a:r>
              <a:rPr lang="en-IN" dirty="0"/>
              <a:t>“</a:t>
            </a:r>
            <a:r>
              <a:rPr lang="en-IN" b="1" dirty="0"/>
              <a:t>hosts</a:t>
            </a:r>
            <a:r>
              <a:rPr lang="en-IN" dirty="0"/>
              <a:t>” file</a:t>
            </a:r>
          </a:p>
          <a:p>
            <a:endParaRPr lang="en-IN" dirty="0"/>
          </a:p>
          <a:p>
            <a:r>
              <a:rPr lang="en-IN" dirty="0"/>
              <a:t>Configure the "</a:t>
            </a:r>
            <a:r>
              <a:rPr lang="en-IN" dirty="0" err="1"/>
              <a:t>extra_vars.yml</a:t>
            </a:r>
            <a:r>
              <a:rPr lang="en-IN" dirty="0"/>
              <a:t>" File</a:t>
            </a:r>
          </a:p>
          <a:p>
            <a:pPr lvl="1"/>
            <a:r>
              <a:rPr lang="en-IN" dirty="0"/>
              <a:t>Create the file </a:t>
            </a:r>
            <a:r>
              <a:rPr lang="en-IN" b="1" dirty="0"/>
              <a:t>/</a:t>
            </a:r>
            <a:r>
              <a:rPr lang="en-IN" b="1" dirty="0" err="1"/>
              <a:t>extra_vars</a:t>
            </a:r>
            <a:r>
              <a:rPr lang="en-IN" b="1" dirty="0"/>
              <a:t>/</a:t>
            </a:r>
            <a:r>
              <a:rPr lang="en-IN" b="1" dirty="0" err="1"/>
              <a:t>default.yml</a:t>
            </a:r>
            <a:br>
              <a:rPr lang="en-IN" b="1" dirty="0"/>
            </a:br>
            <a:br>
              <a:rPr lang="en-IN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47705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8. Verify and Refresh Inventory</a:t>
            </a:r>
          </a:p>
        </p:txBody>
      </p:sp>
    </p:spTree>
    <p:extLst>
      <p:ext uri="{BB962C8B-B14F-4D97-AF65-F5344CB8AC3E}">
        <p14:creationId xmlns:p14="http://schemas.microsoft.com/office/powerpoint/2010/main" val="7219785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BDC97-8EC6-AD47-B49E-92FC3F448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Inventory Refresh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1A891-6389-3343-8FF3-3562A182A8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./scripts/</a:t>
            </a:r>
            <a:r>
              <a:rPr lang="en-IN" dirty="0" err="1"/>
              <a:t>generate_inventory</a:t>
            </a:r>
            <a:r>
              <a:rPr lang="en-IN" dirty="0"/>
              <a:t>/</a:t>
            </a:r>
            <a:r>
              <a:rPr lang="en-IN" dirty="0" err="1"/>
              <a:t>cli.py</a:t>
            </a:r>
            <a:r>
              <a:rPr lang="en-IN" dirty="0"/>
              <a:t> </a:t>
            </a:r>
            <a:r>
              <a:rPr lang="en-IN" b="1" dirty="0"/>
              <a:t>refresh</a:t>
            </a:r>
            <a:r>
              <a:rPr lang="en-IN" dirty="0"/>
              <a:t> --</a:t>
            </a:r>
            <a:r>
              <a:rPr lang="en-IN" dirty="0" err="1"/>
              <a:t>inventory_name</a:t>
            </a:r>
            <a:r>
              <a:rPr lang="en-IN" dirty="0"/>
              <a:t> </a:t>
            </a:r>
            <a:r>
              <a:rPr lang="en-IN" dirty="0" err="1"/>
              <a:t>thales</a:t>
            </a:r>
            <a:r>
              <a:rPr lang="en-IN" dirty="0"/>
              <a:t> --</a:t>
            </a:r>
            <a:r>
              <a:rPr lang="en-IN" dirty="0" err="1"/>
              <a:t>stage_type</a:t>
            </a:r>
            <a:r>
              <a:rPr lang="en-IN" dirty="0"/>
              <a:t> prod</a:t>
            </a:r>
          </a:p>
          <a:p>
            <a:endParaRPr lang="en-IN" dirty="0"/>
          </a:p>
          <a:p>
            <a:r>
              <a:rPr lang="en-IN" dirty="0"/>
              <a:t>Generated Inventory Path</a:t>
            </a:r>
          </a:p>
          <a:p>
            <a:pPr lvl="1"/>
            <a:r>
              <a:rPr lang="en-IN" dirty="0"/>
              <a:t>/etc/reflex-provisioner/inventory/generated/prod/</a:t>
            </a:r>
            <a:r>
              <a:rPr lang="en-IN" dirty="0" err="1"/>
              <a:t>thales</a:t>
            </a:r>
            <a:r>
              <a:rPr lang="en-IN" dirty="0"/>
              <a:t>/</a:t>
            </a:r>
          </a:p>
          <a:p>
            <a:endParaRPr lang="en-IN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4615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80DA33-303B-7044-A125-FBA9C82B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b="1" dirty="0"/>
              <a:t>Verify and Refresh Inventory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6E745-B605-CF49-A98C-BD2EBD7FA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Refreshing</a:t>
            </a:r>
            <a:r>
              <a:rPr lang="en-US" dirty="0"/>
              <a:t> the inventory generates the </a:t>
            </a:r>
            <a:r>
              <a:rPr lang="en-US" b="1" dirty="0"/>
              <a:t>final inventory</a:t>
            </a:r>
            <a:r>
              <a:rPr lang="en-US" dirty="0"/>
              <a:t> from the </a:t>
            </a:r>
            <a:r>
              <a:rPr lang="en-US" b="1" dirty="0"/>
              <a:t>templates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IN" dirty="0"/>
              <a:t>/etc/reflex-provisioner/inventory/generated/prod/</a:t>
            </a:r>
            <a:r>
              <a:rPr lang="en-IN" dirty="0" err="1"/>
              <a:t>thales</a:t>
            </a:r>
            <a:r>
              <a:rPr lang="en-IN" dirty="0"/>
              <a:t>/*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50744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B5109-B6AA-7942-939B-5009065F6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| Slave Nodes						App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C15AA9-7DB3-4341-9B81-386C06AD4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667" y="978175"/>
            <a:ext cx="3548219" cy="3530763"/>
          </a:xfrm>
        </p:spPr>
        <p:txBody>
          <a:bodyPr/>
          <a:lstStyle/>
          <a:p>
            <a:r>
              <a:rPr lang="en-US" dirty="0"/>
              <a:t>Hive Server</a:t>
            </a:r>
          </a:p>
          <a:p>
            <a:r>
              <a:rPr lang="en-US" dirty="0"/>
              <a:t>Kafka Broker</a:t>
            </a:r>
          </a:p>
          <a:p>
            <a:r>
              <a:rPr lang="en-US" dirty="0" err="1"/>
              <a:t>NiFi</a:t>
            </a:r>
            <a:endParaRPr lang="en-US" dirty="0"/>
          </a:p>
          <a:p>
            <a:r>
              <a:rPr lang="en-US" dirty="0"/>
              <a:t>Zookeeper Server</a:t>
            </a:r>
          </a:p>
          <a:p>
            <a:r>
              <a:rPr lang="en-US" dirty="0" err="1"/>
              <a:t>Hbase</a:t>
            </a:r>
            <a:r>
              <a:rPr lang="en-US" dirty="0"/>
              <a:t> Region Server</a:t>
            </a:r>
          </a:p>
          <a:p>
            <a:r>
              <a:rPr lang="en-US" dirty="0" err="1"/>
              <a:t>DataNode</a:t>
            </a:r>
            <a:endParaRPr lang="en-US" dirty="0"/>
          </a:p>
          <a:p>
            <a:r>
              <a:rPr lang="en-US" dirty="0" err="1"/>
              <a:t>NodeManager</a:t>
            </a:r>
            <a:endParaRPr lang="en-US" dirty="0"/>
          </a:p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/>
              <a:t>ETCD</a:t>
            </a:r>
          </a:p>
          <a:p>
            <a:r>
              <a:rPr lang="en-US" dirty="0"/>
              <a:t>Flannel Container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6034F3-02E9-F04D-B46F-FEB330043E00}"/>
              </a:ext>
            </a:extLst>
          </p:cNvPr>
          <p:cNvSpPr txBox="1">
            <a:spLocks/>
          </p:cNvSpPr>
          <p:nvPr/>
        </p:nvSpPr>
        <p:spPr>
          <a:xfrm>
            <a:off x="4311267" y="990600"/>
            <a:ext cx="3548219" cy="3530763"/>
          </a:xfrm>
          <a:prstGeom prst="rect">
            <a:avLst/>
          </a:prstGeom>
        </p:spPr>
        <p:txBody>
          <a:bodyPr/>
          <a:lstStyle>
            <a:lvl1pPr marL="463550" indent="-285750" algn="l" defTabSz="457200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lang="fr-FR" sz="1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 algn="l" defTabSz="45720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SzPct val="100000"/>
              <a:buFont typeface=".AppleSystemUIFont" charset="-120"/>
              <a:buChar char="-"/>
              <a:tabLst/>
              <a:defRPr sz="15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SzPct val="100000"/>
              <a:buFont typeface="Arial" charset="0"/>
              <a:buChar char="•"/>
              <a:tabLst/>
              <a:defRPr sz="120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 algn="l" defTabSz="457200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MT" charset="0"/>
              <a:buChar char="-"/>
              <a:tabLst/>
              <a:defRPr sz="100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 algn="l" defTabSz="457200" rtl="0" eaLnBrk="1" fontAlgn="base" hangingPunct="1"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»"/>
              <a:tabLst/>
              <a:defRPr sz="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ES pipeline coordinator</a:t>
            </a:r>
          </a:p>
          <a:p>
            <a:r>
              <a:rPr lang="en-US" dirty="0"/>
              <a:t>ES pipeline ingest</a:t>
            </a:r>
          </a:p>
          <a:p>
            <a:r>
              <a:rPr lang="en-US" dirty="0"/>
              <a:t>ES pipeline data</a:t>
            </a:r>
          </a:p>
          <a:p>
            <a:r>
              <a:rPr lang="en-US" dirty="0"/>
              <a:t>Flannel Nodes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0008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9. Execute Playbooks</a:t>
            </a:r>
          </a:p>
        </p:txBody>
      </p:sp>
    </p:spTree>
    <p:extLst>
      <p:ext uri="{BB962C8B-B14F-4D97-AF65-F5344CB8AC3E}">
        <p14:creationId xmlns:p14="http://schemas.microsoft.com/office/powerpoint/2010/main" val="2634164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DDBD-D0FE-6D42-A19A-893B9EEE20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Base Platform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6E626-5ED6-3C44-8672-5E52514CE7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Base Platform Playbook</a:t>
            </a:r>
          </a:p>
          <a:p>
            <a:pPr lvl="1"/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inventory/generated/&lt;</a:t>
            </a:r>
            <a:r>
              <a:rPr lang="en-IN" dirty="0" err="1"/>
              <a:t>env</a:t>
            </a:r>
            <a:r>
              <a:rPr lang="en-IN" dirty="0"/>
              <a:t>-type&gt;/&lt;inventory-name&gt;/hosts playbooks/</a:t>
            </a:r>
            <a:r>
              <a:rPr lang="en-IN" b="1" dirty="0" err="1"/>
              <a:t>base_platform_deploy.yml</a:t>
            </a:r>
            <a:r>
              <a:rPr lang="en-IN" b="1" dirty="0"/>
              <a:t> </a:t>
            </a:r>
            <a:r>
              <a:rPr lang="en-IN" dirty="0"/>
              <a:t>--ask-pass --user root</a:t>
            </a:r>
          </a:p>
          <a:p>
            <a:pPr lvl="1"/>
            <a:endParaRPr lang="en-US" dirty="0"/>
          </a:p>
          <a:p>
            <a:pPr lvl="1"/>
            <a:r>
              <a:rPr lang="en-IN" b="1" dirty="0" err="1"/>
              <a:t>full_stack</a:t>
            </a:r>
            <a:r>
              <a:rPr lang="en-IN" dirty="0"/>
              <a:t> - Contains all components (HDP + HDF + CDAP) ==&gt; This is default value</a:t>
            </a:r>
          </a:p>
          <a:p>
            <a:pPr lvl="1"/>
            <a:r>
              <a:rPr lang="en-IN" b="1" dirty="0" err="1"/>
              <a:t>cdap_stack</a:t>
            </a:r>
            <a:r>
              <a:rPr lang="en-IN" dirty="0"/>
              <a:t> - Contains HDP, Schema Registry, Kafka, CDAP (No ATLAS &amp; NIFI)</a:t>
            </a:r>
          </a:p>
          <a:p>
            <a:pPr lvl="1"/>
            <a:r>
              <a:rPr lang="en-IN" b="1" dirty="0" err="1"/>
              <a:t>nifi_stack</a:t>
            </a:r>
            <a:r>
              <a:rPr lang="en-IN" b="1" dirty="0"/>
              <a:t> </a:t>
            </a:r>
            <a:r>
              <a:rPr lang="en-IN" dirty="0"/>
              <a:t>- Contains HDP, HDF (No CDAP)</a:t>
            </a:r>
          </a:p>
          <a:p>
            <a:pPr lvl="1"/>
            <a:r>
              <a:rPr lang="en-IN" b="1" dirty="0" err="1"/>
              <a:t>hdp_schReg_stack</a:t>
            </a:r>
            <a:r>
              <a:rPr lang="en-IN" dirty="0"/>
              <a:t> - Contains HDP, Schema Registry, Kafka (No CDAP, ATLAS &amp; NIFI)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942871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F9F96-1D2C-3E47-A607-AD59C82A6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HDP Install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AAEF0-5E38-6849-8C18-DF95ACC19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</a:t>
            </a:r>
            <a:r>
              <a:rPr lang="en-IN" b="1" dirty="0"/>
              <a:t>playbooks/</a:t>
            </a:r>
            <a:r>
              <a:rPr lang="en-IN" b="1" dirty="0" err="1"/>
              <a:t>hortonworks</a:t>
            </a:r>
            <a:r>
              <a:rPr lang="en-IN" b="1" dirty="0"/>
              <a:t>/inventory/static</a:t>
            </a:r>
            <a:r>
              <a:rPr lang="en-IN" dirty="0"/>
              <a:t> playbooks/</a:t>
            </a:r>
            <a:r>
              <a:rPr lang="en-IN" dirty="0" err="1"/>
              <a:t>hortonworks</a:t>
            </a:r>
            <a:r>
              <a:rPr lang="en-IN" dirty="0"/>
              <a:t>/playbooks/</a:t>
            </a:r>
            <a:r>
              <a:rPr lang="en-IN" b="1" dirty="0" err="1"/>
              <a:t>install_hdp.yml</a:t>
            </a:r>
            <a:r>
              <a:rPr lang="en-IN" dirty="0"/>
              <a:t> --ask-pass --user root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5352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F430D-2E60-7F47-94B1-9B62A5DB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ElasticSearch</a:t>
            </a:r>
            <a:r>
              <a:rPr lang="en-US" dirty="0"/>
              <a:t> &amp; Kibana (Optional)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D7E3C2-4A3F-154B-B3C8-CE163AAF8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15962" lvl="2" indent="0">
              <a:buNone/>
            </a:pPr>
            <a:endParaRPr lang="en-IN" dirty="0"/>
          </a:p>
          <a:p>
            <a:r>
              <a:rPr lang="en-IN" dirty="0"/>
              <a:t>Data Pipeline ELK Cluster Playbook</a:t>
            </a:r>
          </a:p>
          <a:p>
            <a:pPr lvl="1"/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inventory/generated/&lt;</a:t>
            </a:r>
            <a:r>
              <a:rPr lang="en-IN" dirty="0" err="1"/>
              <a:t>env</a:t>
            </a:r>
            <a:r>
              <a:rPr lang="en-IN" dirty="0"/>
              <a:t>-type&gt;/&lt;inventory-name&gt;/hosts playbooks/</a:t>
            </a:r>
            <a:r>
              <a:rPr lang="en-IN" dirty="0" err="1"/>
              <a:t>kubernetes</a:t>
            </a:r>
            <a:r>
              <a:rPr lang="en-IN" dirty="0"/>
              <a:t>/</a:t>
            </a:r>
            <a:r>
              <a:rPr lang="en-IN" b="1" dirty="0"/>
              <a:t>deploy-elastic-pipeline-</a:t>
            </a:r>
            <a:r>
              <a:rPr lang="en-IN" b="1" dirty="0" err="1"/>
              <a:t>cluster.yml</a:t>
            </a:r>
            <a:r>
              <a:rPr lang="en-IN" b="1" dirty="0"/>
              <a:t> </a:t>
            </a:r>
            <a:r>
              <a:rPr lang="en-IN" dirty="0"/>
              <a:t>--ask-pass --user root</a:t>
            </a:r>
          </a:p>
          <a:p>
            <a:pPr lvl="1"/>
            <a:endParaRPr lang="en-IN" dirty="0"/>
          </a:p>
          <a:p>
            <a:pPr lvl="1"/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inventory/generated/&lt;</a:t>
            </a:r>
            <a:r>
              <a:rPr lang="en-IN" dirty="0" err="1"/>
              <a:t>env</a:t>
            </a:r>
            <a:r>
              <a:rPr lang="en-IN" dirty="0"/>
              <a:t>-type&gt;/&lt;inventory-name&gt;/hosts playbooks/</a:t>
            </a:r>
            <a:r>
              <a:rPr lang="en-IN" dirty="0" err="1"/>
              <a:t>kubernetes</a:t>
            </a:r>
            <a:r>
              <a:rPr lang="en-IN" dirty="0"/>
              <a:t>/</a:t>
            </a:r>
            <a:r>
              <a:rPr lang="en-IN" b="1" dirty="0"/>
              <a:t>deploy-</a:t>
            </a:r>
            <a:r>
              <a:rPr lang="en-IN" b="1" dirty="0" err="1"/>
              <a:t>kibana</a:t>
            </a:r>
            <a:r>
              <a:rPr lang="en-IN" b="1" dirty="0"/>
              <a:t>-pipeline-</a:t>
            </a:r>
            <a:r>
              <a:rPr lang="en-IN" b="1" dirty="0" err="1"/>
              <a:t>cluster.yml</a:t>
            </a:r>
            <a:r>
              <a:rPr lang="en-IN" b="1" dirty="0"/>
              <a:t> </a:t>
            </a:r>
            <a:r>
              <a:rPr lang="en-IN" dirty="0"/>
              <a:t>--ask-pass --user root</a:t>
            </a:r>
            <a:br>
              <a:rPr lang="en-IN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194208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A38FE-166D-3246-81EB-1E9514A597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Install: Add-ons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82379-0856-C84F-92BF-79235374D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IN" b="1" dirty="0"/>
              <a:t>(Optional)</a:t>
            </a:r>
          </a:p>
          <a:p>
            <a:pPr marL="225425" lvl="1" indent="0">
              <a:buNone/>
            </a:pPr>
            <a:r>
              <a:rPr lang="en-IN" b="1" dirty="0"/>
              <a:t>$ </a:t>
            </a:r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inventory/generated/&lt;</a:t>
            </a:r>
            <a:r>
              <a:rPr lang="en-IN" dirty="0" err="1"/>
              <a:t>env</a:t>
            </a:r>
            <a:r>
              <a:rPr lang="en-IN" dirty="0"/>
              <a:t>-type&gt;/&lt;inventory-name&gt;/hosts playbooks/platform/</a:t>
            </a:r>
            <a:r>
              <a:rPr lang="en-IN" b="1" dirty="0" err="1"/>
              <a:t>hadoop_fuse.yml</a:t>
            </a:r>
            <a:r>
              <a:rPr lang="en-IN" dirty="0"/>
              <a:t> --user root --ask-pass</a:t>
            </a:r>
          </a:p>
          <a:p>
            <a:pPr marL="225425" lvl="1" indent="0">
              <a:buNone/>
            </a:pPr>
            <a:endParaRPr lang="en-IN" b="1" dirty="0"/>
          </a:p>
          <a:p>
            <a:pPr marL="225425" lvl="1" indent="0">
              <a:buNone/>
            </a:pPr>
            <a:r>
              <a:rPr lang="en-IN" b="1" dirty="0"/>
              <a:t>$ </a:t>
            </a:r>
            <a:r>
              <a:rPr lang="en-IN" dirty="0"/>
              <a:t>ansible-playbook -</a:t>
            </a:r>
            <a:r>
              <a:rPr lang="en-IN" dirty="0" err="1"/>
              <a:t>i</a:t>
            </a:r>
            <a:r>
              <a:rPr lang="en-IN" dirty="0"/>
              <a:t> inventory/generated/&lt;</a:t>
            </a:r>
            <a:r>
              <a:rPr lang="en-IN" dirty="0" err="1"/>
              <a:t>env</a:t>
            </a:r>
            <a:r>
              <a:rPr lang="en-IN" dirty="0"/>
              <a:t>-type&gt;/&lt;inventory-name&gt;/hosts playbooks/</a:t>
            </a:r>
            <a:r>
              <a:rPr lang="en-IN" b="1" dirty="0" err="1"/>
              <a:t>janusgraph</a:t>
            </a:r>
            <a:r>
              <a:rPr lang="en-IN" b="1" dirty="0"/>
              <a:t>/</a:t>
            </a:r>
            <a:r>
              <a:rPr lang="en-IN" b="1" dirty="0" err="1"/>
              <a:t>main.yml</a:t>
            </a:r>
            <a:r>
              <a:rPr lang="en-IN" dirty="0"/>
              <a:t> --user root --ask-pass</a:t>
            </a:r>
          </a:p>
        </p:txBody>
      </p:sp>
    </p:spTree>
    <p:extLst>
      <p:ext uri="{BB962C8B-B14F-4D97-AF65-F5344CB8AC3E}">
        <p14:creationId xmlns:p14="http://schemas.microsoft.com/office/powerpoint/2010/main" val="5248689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010F-560D-724E-92F8-BA941AAF7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10. Verify with Monitoring UI’s</a:t>
            </a:r>
          </a:p>
        </p:txBody>
      </p:sp>
    </p:spTree>
    <p:extLst>
      <p:ext uri="{BB962C8B-B14F-4D97-AF65-F5344CB8AC3E}">
        <p14:creationId xmlns:p14="http://schemas.microsoft.com/office/powerpoint/2010/main" val="2781974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E9730-DE9A-9E49-9D55-EC3863353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Monitoring</a:t>
            </a:r>
          </a:p>
        </p:txBody>
      </p:sp>
    </p:spTree>
    <p:extLst>
      <p:ext uri="{BB962C8B-B14F-4D97-AF65-F5344CB8AC3E}">
        <p14:creationId xmlns:p14="http://schemas.microsoft.com/office/powerpoint/2010/main" val="15574665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9F83-16E5-3E41-ABAB-17AC2B043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Hadoop Operations With Ambari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C1E41A-7647-4A41-89DB-F671676057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Apache Ambari is a 100% open source framework for </a:t>
            </a:r>
            <a:r>
              <a:rPr lang="en-US" b="1" dirty="0"/>
              <a:t>provisioning</a:t>
            </a:r>
            <a:r>
              <a:rPr lang="en-US" dirty="0"/>
              <a:t>, </a:t>
            </a:r>
            <a:r>
              <a:rPr lang="en-US" b="1" dirty="0"/>
              <a:t>managing</a:t>
            </a:r>
            <a:r>
              <a:rPr lang="en-US" dirty="0"/>
              <a:t> and </a:t>
            </a:r>
            <a:r>
              <a:rPr lang="en-US" b="1" dirty="0"/>
              <a:t>monitoring</a:t>
            </a:r>
            <a:r>
              <a:rPr lang="en-US" dirty="0"/>
              <a:t> Hadoop clusters.</a:t>
            </a:r>
          </a:p>
          <a:p>
            <a:r>
              <a:rPr lang="en-US" b="1" dirty="0"/>
              <a:t>Provision: Simplified deployment across platforms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Manage: Consistent controls across the stack</a:t>
            </a:r>
          </a:p>
          <a:p>
            <a:endParaRPr lang="en-US" b="1" dirty="0"/>
          </a:p>
          <a:p>
            <a:pPr marL="177800" indent="0">
              <a:buNone/>
            </a:pPr>
            <a:endParaRPr lang="en-US" b="1" dirty="0"/>
          </a:p>
          <a:p>
            <a:r>
              <a:rPr lang="en-US" b="1" dirty="0"/>
              <a:t>Monitor: Visibility into key cluster metrics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5CD566-2A0A-4B46-91DD-FA96BC7DDF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26" y="1917083"/>
            <a:ext cx="5120107" cy="8376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91FD98-5272-F946-8D19-A6102C93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3339" y="3135088"/>
            <a:ext cx="5838825" cy="581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3D2D5E-5371-7F41-A3C3-357E3EF07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39" y="4214983"/>
            <a:ext cx="6381750" cy="55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30846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2886E-9237-D84F-BD70-ED23F902AC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Ambari Web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1076C60-1224-F445-8854-EBD2DA24A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9220" y="977900"/>
            <a:ext cx="507253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8104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5D12B-990B-2D4F-8BB8-0B2842A43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Ambari Web: Host view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6E54D1A-B48C-A846-8573-1076C4CFD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089532"/>
            <a:ext cx="8524875" cy="330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1354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AB53F-E996-AF4F-B232-229A57A2A7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| LB Nodes							All Nodes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BEEFB-4805-B140-A6D1-62B58CF295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HAProxy</a:t>
            </a:r>
            <a:endParaRPr lang="en-US" dirty="0"/>
          </a:p>
          <a:p>
            <a:r>
              <a:rPr lang="en-US" dirty="0"/>
              <a:t>Flannel Container</a:t>
            </a:r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8B76D0-B168-BD43-A1A7-5535D2BA63D9}"/>
              </a:ext>
            </a:extLst>
          </p:cNvPr>
          <p:cNvSpPr txBox="1">
            <a:spLocks/>
          </p:cNvSpPr>
          <p:nvPr/>
        </p:nvSpPr>
        <p:spPr>
          <a:xfrm>
            <a:off x="4974771" y="978174"/>
            <a:ext cx="3823789" cy="3530763"/>
          </a:xfrm>
          <a:prstGeom prst="rect">
            <a:avLst/>
          </a:prstGeom>
        </p:spPr>
        <p:txBody>
          <a:bodyPr/>
          <a:lstStyle>
            <a:lvl1pPr marL="463550" indent="-285750" algn="l" defTabSz="457200" rtl="0" eaLnBrk="1" fontAlgn="base" hangingPunct="1">
              <a:spcBef>
                <a:spcPts val="0"/>
              </a:spcBef>
              <a:spcAft>
                <a:spcPts val="600"/>
              </a:spcAft>
              <a:buClr>
                <a:schemeClr val="accent4"/>
              </a:buClr>
              <a:buSzPct val="150000"/>
              <a:buFont typeface=".AppleSystemUIFont" charset="-120"/>
              <a:buChar char="›"/>
              <a:tabLst>
                <a:tab pos="985838" algn="l"/>
              </a:tabLst>
              <a:defRPr lang="fr-FR" sz="1600" b="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688975" indent="-219075" algn="l" defTabSz="457200" rtl="0" eaLnBrk="1" fontAlgn="base" hangingPunct="1">
              <a:spcBef>
                <a:spcPts val="0"/>
              </a:spcBef>
              <a:spcAft>
                <a:spcPts val="300"/>
              </a:spcAft>
              <a:buClr>
                <a:schemeClr val="accent4"/>
              </a:buClr>
              <a:buSzPct val="100000"/>
              <a:buFont typeface=".AppleSystemUIFont" charset="-120"/>
              <a:buChar char="-"/>
              <a:tabLst/>
              <a:defRPr sz="15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7575" indent="-201613" algn="l" defTabSz="457200" rtl="0" eaLnBrk="1" fontAlgn="base" hangingPunct="1">
              <a:spcBef>
                <a:spcPts val="600"/>
              </a:spcBef>
              <a:spcAft>
                <a:spcPct val="0"/>
              </a:spcAft>
              <a:buClr>
                <a:schemeClr val="accent4"/>
              </a:buClr>
              <a:buSzPct val="100000"/>
              <a:buFont typeface="Arial" charset="0"/>
              <a:buChar char="•"/>
              <a:tabLst/>
              <a:defRPr sz="120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376363" indent="-169863" algn="l" defTabSz="457200" rtl="0" eaLnBrk="1" fontAlgn="base" hangingPunct="1">
              <a:spcBef>
                <a:spcPts val="400"/>
              </a:spcBef>
              <a:spcAft>
                <a:spcPct val="0"/>
              </a:spcAft>
              <a:buClr>
                <a:schemeClr val="accent4"/>
              </a:buClr>
              <a:buFont typeface="ArialMT" charset="0"/>
              <a:buChar char="-"/>
              <a:tabLst/>
              <a:defRPr sz="1000" kern="1200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833563" indent="-173038" algn="l" defTabSz="457200" rtl="0" eaLnBrk="1" fontAlgn="base" hangingPunct="1">
              <a:spcBef>
                <a:spcPts val="200"/>
              </a:spcBef>
              <a:spcAft>
                <a:spcPct val="0"/>
              </a:spcAft>
              <a:buClr>
                <a:schemeClr val="accent4"/>
              </a:buClr>
              <a:buFont typeface="Arial" panose="020B0604020202020204" pitchFamily="34" charset="0"/>
              <a:buChar char="»"/>
              <a:tabLst/>
              <a:defRPr sz="800" kern="120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KubeProxy</a:t>
            </a:r>
            <a:endParaRPr lang="en-US" dirty="0"/>
          </a:p>
          <a:p>
            <a:r>
              <a:rPr lang="en-US" dirty="0" err="1"/>
              <a:t>Fluentd</a:t>
            </a:r>
            <a:endParaRPr lang="en-US" dirty="0"/>
          </a:p>
          <a:p>
            <a:r>
              <a:rPr lang="en-US" dirty="0"/>
              <a:t>Flannel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764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9DEE8-52B7-6547-B8FB-F9B44213D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Grafana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3B9F6D-4019-FA4B-91D5-F08906A424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8094" y="977900"/>
            <a:ext cx="6534786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8257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17C43-6E13-4646-A9F7-1584FA287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LoadBalancer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63C9DAA-BA16-6543-83BF-522C41158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6831" y="977900"/>
            <a:ext cx="7677313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180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FA350-E2A0-E643-935C-CA4FAA1F2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HDFS Web 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B8795AE-B223-194A-87DC-221B397438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2387" y="977900"/>
            <a:ext cx="4726201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9876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C394F-C7C4-9A48-9A81-F338AC683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YARN RM 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947733B-D386-264B-879E-CA06DB1535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0" y="977900"/>
            <a:ext cx="7630995" cy="353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17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C92A99-69D0-1D49-AB8F-A4B8043FB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Ranger UI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A9296D1-A760-AC47-AAD3-3B8697DFFF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3050" y="1119127"/>
            <a:ext cx="8524875" cy="324814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F209D8-A5A5-4849-8EFF-612FA4E82A3D}"/>
              </a:ext>
            </a:extLst>
          </p:cNvPr>
          <p:cNvSpPr txBox="1"/>
          <p:nvPr/>
        </p:nvSpPr>
        <p:spPr>
          <a:xfrm>
            <a:off x="4225241" y="4073831"/>
            <a:ext cx="420030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 dirty="0"/>
              <a:t>Note: More in the Security Module</a:t>
            </a:r>
          </a:p>
        </p:txBody>
      </p:sp>
    </p:spTree>
    <p:extLst>
      <p:ext uri="{BB962C8B-B14F-4D97-AF65-F5344CB8AC3E}">
        <p14:creationId xmlns:p14="http://schemas.microsoft.com/office/powerpoint/2010/main" val="12656886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7423-F8DE-BC40-A973-52CEDAD90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Kibana Log UI(1)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4C3714-7287-CC4A-8845-870F65D2A5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5872" y="977900"/>
            <a:ext cx="6339231" cy="3530600"/>
          </a:xfrm>
        </p:spPr>
      </p:pic>
    </p:spTree>
    <p:extLst>
      <p:ext uri="{BB962C8B-B14F-4D97-AF65-F5344CB8AC3E}">
        <p14:creationId xmlns:p14="http://schemas.microsoft.com/office/powerpoint/2010/main" val="104033226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ACBA-4016-A848-976C-B8B430303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Kibana Log UI (2)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6D34FE6-B4AA-E145-BA05-B02E984BFC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57947" y="977900"/>
            <a:ext cx="6355080" cy="3530600"/>
          </a:xfrm>
        </p:spPr>
      </p:pic>
    </p:spTree>
    <p:extLst>
      <p:ext uri="{BB962C8B-B14F-4D97-AF65-F5344CB8AC3E}">
        <p14:creationId xmlns:p14="http://schemas.microsoft.com/office/powerpoint/2010/main" val="322232450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6127D-12BE-6544-9854-8276699D7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Kibana Log UI (3)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9F5048-C92A-1D4F-B43C-5A861BDA4C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11799" y="977900"/>
            <a:ext cx="6447377" cy="3530600"/>
          </a:xfrm>
        </p:spPr>
      </p:pic>
    </p:spTree>
    <p:extLst>
      <p:ext uri="{BB962C8B-B14F-4D97-AF65-F5344CB8AC3E}">
        <p14:creationId xmlns:p14="http://schemas.microsoft.com/office/powerpoint/2010/main" val="22915701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57C0A45-9F6D-E842-A2C3-7F580468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Reflex Internal Logging Framework</a:t>
            </a:r>
          </a:p>
        </p:txBody>
      </p:sp>
    </p:spTree>
    <p:extLst>
      <p:ext uri="{BB962C8B-B14F-4D97-AF65-F5344CB8AC3E}">
        <p14:creationId xmlns:p14="http://schemas.microsoft.com/office/powerpoint/2010/main" val="309460104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411A-5550-424E-A2D2-FDD0B374A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Reflex Internal logging framework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C05FC-1625-C442-99FC-F07E53BEA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Log sources:</a:t>
            </a:r>
          </a:p>
          <a:p>
            <a:pPr lvl="1"/>
            <a:r>
              <a:rPr lang="en-US" sz="1400" dirty="0"/>
              <a:t>Container logs</a:t>
            </a:r>
          </a:p>
          <a:p>
            <a:pPr lvl="1"/>
            <a:r>
              <a:rPr lang="en-US" sz="1400" dirty="0"/>
              <a:t>System logs</a:t>
            </a:r>
          </a:p>
          <a:p>
            <a:pPr lvl="1"/>
            <a:r>
              <a:rPr lang="en-US" sz="1400" dirty="0"/>
              <a:t>Log collection can be expanded by using grok patterns</a:t>
            </a:r>
          </a:p>
          <a:p>
            <a:pPr lvl="1"/>
            <a:endParaRPr lang="en-US" sz="1400" dirty="0"/>
          </a:p>
          <a:p>
            <a:r>
              <a:rPr lang="en-US" sz="1400" b="1" dirty="0" err="1"/>
              <a:t>Fluentd</a:t>
            </a:r>
            <a:r>
              <a:rPr lang="en-US" sz="1400" dirty="0"/>
              <a:t> is a good choice for transport as it meets most of these needs – reliability by buffering and failover methods, standardized JSON format, and is very pluggable – meaning developers can add easily. </a:t>
            </a:r>
            <a:endParaRPr lang="en-US" sz="1400" b="1" dirty="0"/>
          </a:p>
          <a:p>
            <a:endParaRPr lang="en-US" sz="1400" dirty="0"/>
          </a:p>
          <a:p>
            <a:r>
              <a:rPr lang="en-US" sz="1400" dirty="0"/>
              <a:t>We use a combination of </a:t>
            </a:r>
            <a:r>
              <a:rPr lang="en-US" sz="1400" b="1" dirty="0" err="1"/>
              <a:t>Fluentd</a:t>
            </a:r>
            <a:r>
              <a:rPr lang="en-US" sz="1400" b="1" dirty="0"/>
              <a:t>, Elasticsearch </a:t>
            </a:r>
            <a:r>
              <a:rPr lang="en-US" sz="1400" dirty="0"/>
              <a:t>and </a:t>
            </a:r>
            <a:r>
              <a:rPr lang="en-US" sz="1400" b="1" dirty="0"/>
              <a:t>Kibana</a:t>
            </a:r>
            <a:r>
              <a:rPr lang="en-US" sz="1400" dirty="0"/>
              <a:t> to collect, store and view logs from the Containers space. 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5281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D7F34-B015-154E-A92C-3A4D9BF211FF}"/>
              </a:ext>
            </a:extLst>
          </p:cNvPr>
          <p:cNvSpPr/>
          <p:nvPr/>
        </p:nvSpPr>
        <p:spPr>
          <a:xfrm>
            <a:off x="457200" y="2286001"/>
            <a:ext cx="1956217" cy="129664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10CB3-55D1-0A4B-ACB1-FEDC4397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64275"/>
            <a:ext cx="8674100" cy="724830"/>
          </a:xfrm>
        </p:spPr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270F8-C332-ED4A-8282-FA8FC53A57B6}"/>
              </a:ext>
            </a:extLst>
          </p:cNvPr>
          <p:cNvSpPr/>
          <p:nvPr/>
        </p:nvSpPr>
        <p:spPr>
          <a:xfrm>
            <a:off x="443781" y="3982812"/>
            <a:ext cx="8150092" cy="4542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Operating System – RHEL or CENTOS – Physical or Virtual machines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0D601-EB96-E843-BDEB-1820EE4C0D22}"/>
              </a:ext>
            </a:extLst>
          </p:cNvPr>
          <p:cNvSpPr/>
          <p:nvPr/>
        </p:nvSpPr>
        <p:spPr>
          <a:xfrm>
            <a:off x="536710" y="951875"/>
            <a:ext cx="1805048" cy="29204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Container Orchestration K8s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1D74A-4D62-274B-A76E-3CC870789BA6}"/>
              </a:ext>
            </a:extLst>
          </p:cNvPr>
          <p:cNvSpPr/>
          <p:nvPr/>
        </p:nvSpPr>
        <p:spPr>
          <a:xfrm>
            <a:off x="607103" y="3710067"/>
            <a:ext cx="1648918" cy="65956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Docker Container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8210-4C32-AC44-A7EE-CB29387A0E31}"/>
              </a:ext>
            </a:extLst>
          </p:cNvPr>
          <p:cNvSpPr/>
          <p:nvPr/>
        </p:nvSpPr>
        <p:spPr>
          <a:xfrm>
            <a:off x="601298" y="2965099"/>
            <a:ext cx="1697155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Kube</a:t>
            </a:r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45CCF-D8D5-1C43-9B1E-CC5984C97368}"/>
              </a:ext>
            </a:extLst>
          </p:cNvPr>
          <p:cNvSpPr/>
          <p:nvPr/>
        </p:nvSpPr>
        <p:spPr>
          <a:xfrm>
            <a:off x="601299" y="2654934"/>
            <a:ext cx="1697155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Flannel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71160-EF65-DF45-B94E-642D5ED6CA16}"/>
              </a:ext>
            </a:extLst>
          </p:cNvPr>
          <p:cNvSpPr/>
          <p:nvPr/>
        </p:nvSpPr>
        <p:spPr>
          <a:xfrm>
            <a:off x="611973" y="2328901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343F0-C57C-FA4D-8617-9A016C8D582E}"/>
              </a:ext>
            </a:extLst>
          </p:cNvPr>
          <p:cNvSpPr/>
          <p:nvPr/>
        </p:nvSpPr>
        <p:spPr>
          <a:xfrm>
            <a:off x="601299" y="3287356"/>
            <a:ext cx="1682924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Kubelet</a:t>
            </a:r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F63DE-B88A-584F-8315-511AFD2D6E3B}"/>
              </a:ext>
            </a:extLst>
          </p:cNvPr>
          <p:cNvSpPr/>
          <p:nvPr/>
        </p:nvSpPr>
        <p:spPr>
          <a:xfrm>
            <a:off x="438115" y="671856"/>
            <a:ext cx="2014869" cy="24254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K8s 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71648-19EC-E540-9CCD-D5F2D2AE352B}"/>
              </a:ext>
            </a:extLst>
          </p:cNvPr>
          <p:cNvSpPr/>
          <p:nvPr/>
        </p:nvSpPr>
        <p:spPr>
          <a:xfrm>
            <a:off x="614470" y="1889189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Reflex Microservices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A0C3F-E109-0B40-8520-3AC3E30E612F}"/>
              </a:ext>
            </a:extLst>
          </p:cNvPr>
          <p:cNvSpPr/>
          <p:nvPr/>
        </p:nvSpPr>
        <p:spPr>
          <a:xfrm>
            <a:off x="609474" y="1449478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DED04-21FF-2346-A4D5-87AAA744877C}"/>
              </a:ext>
            </a:extLst>
          </p:cNvPr>
          <p:cNvSpPr/>
          <p:nvPr/>
        </p:nvSpPr>
        <p:spPr>
          <a:xfrm>
            <a:off x="457202" y="1828801"/>
            <a:ext cx="1956215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2947A-950C-B246-BCD3-2BA215BAF18F}"/>
              </a:ext>
            </a:extLst>
          </p:cNvPr>
          <p:cNvSpPr/>
          <p:nvPr/>
        </p:nvSpPr>
        <p:spPr>
          <a:xfrm>
            <a:off x="459700" y="1389089"/>
            <a:ext cx="1956215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FCF3E3-0A2C-E949-AF53-961FA8E2DE03}"/>
              </a:ext>
            </a:extLst>
          </p:cNvPr>
          <p:cNvSpPr/>
          <p:nvPr/>
        </p:nvSpPr>
        <p:spPr>
          <a:xfrm>
            <a:off x="2950301" y="3565452"/>
            <a:ext cx="2954314" cy="304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YARN Resource Manager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3F61D8-7D8C-514D-9566-63E915F391C3}"/>
              </a:ext>
            </a:extLst>
          </p:cNvPr>
          <p:cNvSpPr/>
          <p:nvPr/>
        </p:nvSpPr>
        <p:spPr>
          <a:xfrm>
            <a:off x="2766645" y="682489"/>
            <a:ext cx="3102528" cy="24254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Ambari for Operations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2C1B2E-CFA5-794A-8E2C-4119159965E4}"/>
              </a:ext>
            </a:extLst>
          </p:cNvPr>
          <p:cNvSpPr/>
          <p:nvPr/>
        </p:nvSpPr>
        <p:spPr>
          <a:xfrm>
            <a:off x="3038907" y="2888514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Spark Streaming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44B56D-FAE7-DF47-95FA-1F9363E7D17E}"/>
              </a:ext>
            </a:extLst>
          </p:cNvPr>
          <p:cNvSpPr/>
          <p:nvPr/>
        </p:nvSpPr>
        <p:spPr>
          <a:xfrm>
            <a:off x="3956850" y="2892056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Hive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Spark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4B1198-4D3A-5C41-8EE2-B3C73F23ECEC}"/>
              </a:ext>
            </a:extLst>
          </p:cNvPr>
          <p:cNvSpPr/>
          <p:nvPr/>
        </p:nvSpPr>
        <p:spPr>
          <a:xfrm>
            <a:off x="5153249" y="1789815"/>
            <a:ext cx="648586" cy="82579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KAFKA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4C3304-8A28-8845-BC30-144E44DA2282}"/>
              </a:ext>
            </a:extLst>
          </p:cNvPr>
          <p:cNvSpPr/>
          <p:nvPr/>
        </p:nvSpPr>
        <p:spPr>
          <a:xfrm>
            <a:off x="3042450" y="2289545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NIFI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93FA6F-A9C3-0D40-834C-6C286A55F1EF}"/>
              </a:ext>
            </a:extLst>
          </p:cNvPr>
          <p:cNvSpPr/>
          <p:nvPr/>
        </p:nvSpPr>
        <p:spPr>
          <a:xfrm>
            <a:off x="3953306" y="2286000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CDAP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7D07BB-FB5D-2A4B-BD23-B31D1B440F7F}"/>
              </a:ext>
            </a:extLst>
          </p:cNvPr>
          <p:cNvSpPr/>
          <p:nvPr/>
        </p:nvSpPr>
        <p:spPr>
          <a:xfrm>
            <a:off x="5149704" y="2650158"/>
            <a:ext cx="648586" cy="83023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HDFS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92FF66-84EC-144A-BDDA-009A15856860}"/>
              </a:ext>
            </a:extLst>
          </p:cNvPr>
          <p:cNvSpPr/>
          <p:nvPr/>
        </p:nvSpPr>
        <p:spPr>
          <a:xfrm>
            <a:off x="5149704" y="978196"/>
            <a:ext cx="648586" cy="7690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ADLS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74A624-BFE9-454D-8FCB-F288E23B6794}"/>
              </a:ext>
            </a:extLst>
          </p:cNvPr>
          <p:cNvSpPr/>
          <p:nvPr/>
        </p:nvSpPr>
        <p:spPr>
          <a:xfrm>
            <a:off x="3092070" y="1559444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KNOX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8D887D-CAA3-3B4F-BC7F-D6C5AEF385C7}"/>
              </a:ext>
            </a:extLst>
          </p:cNvPr>
          <p:cNvSpPr/>
          <p:nvPr/>
        </p:nvSpPr>
        <p:spPr>
          <a:xfrm>
            <a:off x="3953307" y="1562986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ATLAS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4856583-512F-C642-84BE-4D49C7983B6C}"/>
              </a:ext>
            </a:extLst>
          </p:cNvPr>
          <p:cNvSpPr/>
          <p:nvPr/>
        </p:nvSpPr>
        <p:spPr>
          <a:xfrm>
            <a:off x="3956851" y="1098697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RANGER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EAE25A-4687-AD45-8A65-116E5A0FCB57}"/>
              </a:ext>
            </a:extLst>
          </p:cNvPr>
          <p:cNvSpPr/>
          <p:nvPr/>
        </p:nvSpPr>
        <p:spPr>
          <a:xfrm>
            <a:off x="3005473" y="1024270"/>
            <a:ext cx="1892594" cy="1066800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965AF-D3BD-DB4D-93B8-CD68D883C9E3}"/>
              </a:ext>
            </a:extLst>
          </p:cNvPr>
          <p:cNvSpPr/>
          <p:nvPr/>
        </p:nvSpPr>
        <p:spPr>
          <a:xfrm>
            <a:off x="3001927" y="2232838"/>
            <a:ext cx="1896138" cy="129717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2AA31C7-6AAB-5148-B1C6-F6DDFE465279}"/>
              </a:ext>
            </a:extLst>
          </p:cNvPr>
          <p:cNvSpPr/>
          <p:nvPr/>
        </p:nvSpPr>
        <p:spPr>
          <a:xfrm>
            <a:off x="5124893" y="956930"/>
            <a:ext cx="730101" cy="256599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025835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385B9-53A8-BC4C-85DF-AC77F299F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Fluentd</a:t>
            </a:r>
            <a:r>
              <a:rPr lang="en-US" b="1" dirty="0"/>
              <a:t> – The unsung hero collecting everyone’s logs.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CDF594-2F99-3249-A938-BC6F08F4E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200" b="1" dirty="0" err="1">
                <a:latin typeface="+mn-lt"/>
              </a:rPr>
              <a:t>Fluentd</a:t>
            </a:r>
            <a:r>
              <a:rPr lang="en-US" sz="1200" dirty="0">
                <a:latin typeface="+mn-lt"/>
              </a:rPr>
              <a:t> is a open source data collector service. </a:t>
            </a:r>
          </a:p>
          <a:p>
            <a:pPr lvl="1"/>
            <a:r>
              <a:rPr lang="en-US" sz="1200" dirty="0">
                <a:latin typeface="+mn-lt"/>
              </a:rPr>
              <a:t>Very optimized, uses very </a:t>
            </a:r>
            <a:r>
              <a:rPr lang="en-US" sz="1200" b="1" dirty="0">
                <a:latin typeface="+mn-lt"/>
              </a:rPr>
              <a:t>low memory footprint</a:t>
            </a:r>
            <a:r>
              <a:rPr lang="en-US" sz="1200" dirty="0">
                <a:latin typeface="+mn-lt"/>
              </a:rPr>
              <a:t> (only 40MB)</a:t>
            </a:r>
          </a:p>
          <a:p>
            <a:pPr lvl="1"/>
            <a:r>
              <a:rPr lang="en-US" sz="1200" dirty="0">
                <a:latin typeface="+mn-lt"/>
              </a:rPr>
              <a:t>Reliable &amp; Scalable</a:t>
            </a:r>
          </a:p>
          <a:p>
            <a:pPr lvl="1"/>
            <a:r>
              <a:rPr lang="en-US" sz="1200" dirty="0">
                <a:latin typeface="+mn-lt"/>
              </a:rPr>
              <a:t>Docker Logging Driver directly listens to the container. </a:t>
            </a:r>
          </a:p>
          <a:p>
            <a:pPr lvl="1"/>
            <a:r>
              <a:rPr lang="en-US" sz="1200" dirty="0">
                <a:latin typeface="+mn-lt"/>
              </a:rPr>
              <a:t>Tagging based syntax allows for future complex scenarios if needed. </a:t>
            </a:r>
          </a:p>
          <a:p>
            <a:pPr marL="177796" indent="0">
              <a:buNone/>
            </a:pPr>
            <a:endParaRPr lang="en-US" sz="1200" dirty="0">
              <a:latin typeface="+mn-lt"/>
            </a:endParaRPr>
          </a:p>
          <a:p>
            <a:r>
              <a:rPr lang="en-US" sz="1200" dirty="0">
                <a:latin typeface="+mn-lt"/>
              </a:rPr>
              <a:t>Simple flow - </a:t>
            </a:r>
          </a:p>
          <a:p>
            <a:pPr lvl="1"/>
            <a:r>
              <a:rPr lang="en-US" sz="1200" dirty="0">
                <a:latin typeface="+mn-lt"/>
              </a:rPr>
              <a:t>Listen to standard output from all containers. </a:t>
            </a:r>
          </a:p>
          <a:p>
            <a:pPr lvl="1"/>
            <a:r>
              <a:rPr lang="en-US" sz="1200" dirty="0">
                <a:latin typeface="+mn-lt"/>
              </a:rPr>
              <a:t>Match </a:t>
            </a:r>
            <a:r>
              <a:rPr lang="en-US" sz="1200" b="1" dirty="0">
                <a:latin typeface="+mn-lt"/>
              </a:rPr>
              <a:t>everything</a:t>
            </a:r>
            <a:r>
              <a:rPr lang="en-US" sz="1200" dirty="0">
                <a:latin typeface="+mn-lt"/>
              </a:rPr>
              <a:t> and send to </a:t>
            </a:r>
            <a:r>
              <a:rPr lang="en-US" sz="1200" b="1" dirty="0">
                <a:latin typeface="+mn-lt"/>
              </a:rPr>
              <a:t>Elasticsearch.</a:t>
            </a:r>
          </a:p>
          <a:p>
            <a:pPr lvl="1"/>
            <a:r>
              <a:rPr lang="en-US" sz="1200" dirty="0">
                <a:latin typeface="+mn-lt"/>
              </a:rPr>
              <a:t>View in </a:t>
            </a:r>
            <a:r>
              <a:rPr lang="en-US" sz="1200" b="1" dirty="0">
                <a:latin typeface="+mn-lt"/>
              </a:rPr>
              <a:t>Kibana</a:t>
            </a:r>
          </a:p>
          <a:p>
            <a:endParaRPr lang="en-US" sz="1200" b="1" dirty="0">
              <a:latin typeface="+mn-lt"/>
            </a:endParaRPr>
          </a:p>
          <a:p>
            <a:r>
              <a:rPr lang="en-US" sz="1200" dirty="0">
                <a:latin typeface="+mn-lt"/>
              </a:rPr>
              <a:t>Where do I find this? </a:t>
            </a:r>
          </a:p>
          <a:p>
            <a:pPr lvl="1"/>
            <a:r>
              <a:rPr lang="en-US" sz="1200" b="1" dirty="0">
                <a:latin typeface="+mn-lt"/>
              </a:rPr>
              <a:t>roles/</a:t>
            </a:r>
            <a:r>
              <a:rPr lang="en-US" sz="1200" b="1" dirty="0" err="1">
                <a:latin typeface="+mn-lt"/>
              </a:rPr>
              <a:t>kubernetes</a:t>
            </a:r>
            <a:r>
              <a:rPr lang="en-US" sz="1200" b="1" dirty="0">
                <a:latin typeface="+mn-lt"/>
              </a:rPr>
              <a:t>-apps/</a:t>
            </a:r>
            <a:r>
              <a:rPr lang="en-US" sz="1200" b="1" dirty="0" err="1">
                <a:latin typeface="+mn-lt"/>
              </a:rPr>
              <a:t>fluentd</a:t>
            </a:r>
            <a:endParaRPr lang="en-US" sz="1200" b="1" dirty="0">
              <a:latin typeface="+mn-lt"/>
            </a:endParaRPr>
          </a:p>
          <a:p>
            <a:r>
              <a:rPr lang="en-US" sz="1200" dirty="0">
                <a:latin typeface="+mn-lt"/>
              </a:rPr>
              <a:t>Runs under </a:t>
            </a:r>
            <a:r>
              <a:rPr lang="en-US" sz="1200" b="1" dirty="0" err="1">
                <a:latin typeface="+mn-lt"/>
              </a:rPr>
              <a:t>kube</a:t>
            </a:r>
            <a:r>
              <a:rPr lang="en-US" sz="1200" b="1" dirty="0">
                <a:latin typeface="+mn-lt"/>
              </a:rPr>
              <a:t>-system</a:t>
            </a:r>
            <a:r>
              <a:rPr lang="en-US" sz="1200" dirty="0">
                <a:latin typeface="+mn-lt"/>
              </a:rPr>
              <a:t> namespace. </a:t>
            </a:r>
          </a:p>
          <a:p>
            <a:pPr lvl="1"/>
            <a:r>
              <a:rPr lang="en-US" sz="1200" dirty="0">
                <a:latin typeface="+mn-lt"/>
              </a:rPr>
              <a:t>Runs as a service in the K8s space, listening on </a:t>
            </a:r>
            <a:r>
              <a:rPr lang="en-US" sz="1200" b="1" dirty="0" err="1">
                <a:latin typeface="+mn-lt"/>
              </a:rPr>
              <a:t>fluentd_in_port</a:t>
            </a:r>
            <a:r>
              <a:rPr lang="en-US" sz="1200" b="1" dirty="0">
                <a:latin typeface="+mn-lt"/>
              </a:rPr>
              <a:t> </a:t>
            </a:r>
          </a:p>
          <a:p>
            <a:r>
              <a:rPr lang="en-US" sz="1200" b="1" dirty="0" err="1">
                <a:latin typeface="+mn-lt"/>
              </a:rPr>
              <a:t>Hostfluentd</a:t>
            </a:r>
            <a:r>
              <a:rPr lang="en-US" sz="1200" dirty="0">
                <a:latin typeface="+mn-lt"/>
              </a:rPr>
              <a:t> listens to container drivers and forwards to </a:t>
            </a:r>
            <a:r>
              <a:rPr lang="en-US" sz="1200" b="1" dirty="0">
                <a:latin typeface="+mn-lt"/>
              </a:rPr>
              <a:t>ES</a:t>
            </a:r>
            <a:r>
              <a:rPr lang="en-US" sz="1200" dirty="0">
                <a:latin typeface="+mn-lt"/>
              </a:rPr>
              <a:t> on each host. </a:t>
            </a:r>
          </a:p>
          <a:p>
            <a:endParaRPr lang="en-US" sz="1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2700790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8D4A8-B761-DC49-977F-FDB3684F2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err="1"/>
              <a:t>Fluentd</a:t>
            </a:r>
            <a:r>
              <a:rPr lang="en-US" b="1" dirty="0"/>
              <a:t> – The container that listens to other containers.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9C07FA-DCC3-BF49-ADB6-F844CAB8D4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99CB6E-B472-864C-B929-F09639942E13}"/>
              </a:ext>
            </a:extLst>
          </p:cNvPr>
          <p:cNvGrpSpPr/>
          <p:nvPr/>
        </p:nvGrpSpPr>
        <p:grpSpPr>
          <a:xfrm>
            <a:off x="599187" y="1730051"/>
            <a:ext cx="989392" cy="548199"/>
            <a:chOff x="568188" y="1404587"/>
            <a:chExt cx="989392" cy="54819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001D816-6351-6B4A-BE29-05843D64E7C3}"/>
                </a:ext>
              </a:extLst>
            </p:cNvPr>
            <p:cNvSpPr/>
            <p:nvPr/>
          </p:nvSpPr>
          <p:spPr>
            <a:xfrm>
              <a:off x="609473" y="1449477"/>
              <a:ext cx="886113" cy="456815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Container Apps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71D405C-25CB-CA4E-B7F3-9F31F37D31F0}"/>
                </a:ext>
              </a:extLst>
            </p:cNvPr>
            <p:cNvSpPr/>
            <p:nvPr/>
          </p:nvSpPr>
          <p:spPr>
            <a:xfrm>
              <a:off x="568188" y="1404587"/>
              <a:ext cx="989392" cy="548199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FFE6C87-CA3A-AC45-B5AA-6C111753E47D}"/>
              </a:ext>
            </a:extLst>
          </p:cNvPr>
          <p:cNvSpPr/>
          <p:nvPr/>
        </p:nvSpPr>
        <p:spPr>
          <a:xfrm>
            <a:off x="2092272" y="1509817"/>
            <a:ext cx="1411858" cy="66769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Host </a:t>
            </a:r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Fluend</a:t>
            </a:r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Listener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E9C316C-177C-4C4B-8BAE-79FD37623450}"/>
              </a:ext>
            </a:extLst>
          </p:cNvPr>
          <p:cNvGrpSpPr/>
          <p:nvPr/>
        </p:nvGrpSpPr>
        <p:grpSpPr>
          <a:xfrm>
            <a:off x="596604" y="2703863"/>
            <a:ext cx="989392" cy="548199"/>
            <a:chOff x="568188" y="1404587"/>
            <a:chExt cx="989392" cy="54819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B6740D1-1963-A846-8A10-0302CD7012BA}"/>
                </a:ext>
              </a:extLst>
            </p:cNvPr>
            <p:cNvSpPr/>
            <p:nvPr/>
          </p:nvSpPr>
          <p:spPr>
            <a:xfrm>
              <a:off x="609473" y="1449477"/>
              <a:ext cx="886113" cy="456815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Container Apps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3B60F5-7557-554C-939A-4B49D475ADE7}"/>
                </a:ext>
              </a:extLst>
            </p:cNvPr>
            <p:cNvSpPr/>
            <p:nvPr/>
          </p:nvSpPr>
          <p:spPr>
            <a:xfrm>
              <a:off x="568188" y="1404587"/>
              <a:ext cx="989392" cy="548199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81BFD2B-055B-7F41-A66A-5F01AA2F7328}"/>
              </a:ext>
            </a:extLst>
          </p:cNvPr>
          <p:cNvGrpSpPr/>
          <p:nvPr/>
        </p:nvGrpSpPr>
        <p:grpSpPr>
          <a:xfrm>
            <a:off x="594021" y="1066208"/>
            <a:ext cx="989392" cy="548199"/>
            <a:chOff x="568188" y="1404587"/>
            <a:chExt cx="989392" cy="54819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E3C90B3-FDDF-D140-8F5B-15B0940A3664}"/>
                </a:ext>
              </a:extLst>
            </p:cNvPr>
            <p:cNvSpPr/>
            <p:nvPr/>
          </p:nvSpPr>
          <p:spPr>
            <a:xfrm>
              <a:off x="609473" y="1449477"/>
              <a:ext cx="886113" cy="456815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Container Apps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91FAB1-C960-9140-BD63-BC7712D2638B}"/>
                </a:ext>
              </a:extLst>
            </p:cNvPr>
            <p:cNvSpPr/>
            <p:nvPr/>
          </p:nvSpPr>
          <p:spPr>
            <a:xfrm>
              <a:off x="568188" y="1404587"/>
              <a:ext cx="989392" cy="548199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282AAC6-875B-454D-B87B-4871B2197C21}"/>
              </a:ext>
            </a:extLst>
          </p:cNvPr>
          <p:cNvGrpSpPr/>
          <p:nvPr/>
        </p:nvGrpSpPr>
        <p:grpSpPr>
          <a:xfrm>
            <a:off x="591437" y="3434866"/>
            <a:ext cx="989392" cy="548199"/>
            <a:chOff x="568188" y="1404587"/>
            <a:chExt cx="989392" cy="548199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28508B1-C6ED-D346-88FD-4D20063C0A62}"/>
                </a:ext>
              </a:extLst>
            </p:cNvPr>
            <p:cNvSpPr/>
            <p:nvPr/>
          </p:nvSpPr>
          <p:spPr>
            <a:xfrm>
              <a:off x="609473" y="1449477"/>
              <a:ext cx="886113" cy="456815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000" b="1" dirty="0">
                  <a:solidFill>
                    <a:schemeClr val="bg1"/>
                  </a:solidFill>
                  <a:latin typeface="Century Gothic" charset="0"/>
                  <a:ea typeface="Century Gothic" charset="0"/>
                  <a:cs typeface="Century Gothic" charset="0"/>
                </a:rPr>
                <a:t> Container Apps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8D6C3BA-CCA9-FA42-A952-8B53D0BB38CF}"/>
                </a:ext>
              </a:extLst>
            </p:cNvPr>
            <p:cNvSpPr/>
            <p:nvPr/>
          </p:nvSpPr>
          <p:spPr>
            <a:xfrm>
              <a:off x="568188" y="1404587"/>
              <a:ext cx="989392" cy="548199"/>
            </a:xfrm>
            <a:prstGeom prst="rect">
              <a:avLst/>
            </a:prstGeom>
            <a:noFill/>
            <a:ln w="12700">
              <a:solidFill>
                <a:schemeClr val="accent5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endPara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0F37248F-C145-ED4E-9CF1-513D867995EF}"/>
              </a:ext>
            </a:extLst>
          </p:cNvPr>
          <p:cNvSpPr/>
          <p:nvPr/>
        </p:nvSpPr>
        <p:spPr>
          <a:xfrm>
            <a:off x="2066441" y="3227546"/>
            <a:ext cx="1411858" cy="66769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Host </a:t>
            </a:r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Fluend</a:t>
            </a:r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Listener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DC0D8B-4F27-8E46-97DE-D819F6D1CB25}"/>
              </a:ext>
            </a:extLst>
          </p:cNvPr>
          <p:cNvSpPr/>
          <p:nvPr/>
        </p:nvSpPr>
        <p:spPr>
          <a:xfrm>
            <a:off x="480447" y="1022889"/>
            <a:ext cx="3192652" cy="129664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B444276-3B06-DE4F-84DA-BB6BBF4D44ED}"/>
              </a:ext>
            </a:extLst>
          </p:cNvPr>
          <p:cNvSpPr/>
          <p:nvPr/>
        </p:nvSpPr>
        <p:spPr>
          <a:xfrm>
            <a:off x="477864" y="2647627"/>
            <a:ext cx="3192652" cy="1459424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F5257F6-4865-0B41-8368-4DC05502187D}"/>
              </a:ext>
            </a:extLst>
          </p:cNvPr>
          <p:cNvSpPr txBox="1"/>
          <p:nvPr/>
        </p:nvSpPr>
        <p:spPr>
          <a:xfrm>
            <a:off x="1673818" y="1046137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Node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AF0F003-3B92-4A4F-923E-591385331D93}"/>
              </a:ext>
            </a:extLst>
          </p:cNvPr>
          <p:cNvSpPr txBox="1"/>
          <p:nvPr/>
        </p:nvSpPr>
        <p:spPr>
          <a:xfrm>
            <a:off x="1632488" y="2632131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App Node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3163A13-5D36-9B44-9595-41E3CA34AE32}"/>
              </a:ext>
            </a:extLst>
          </p:cNvPr>
          <p:cNvCxnSpPr>
            <a:endCxn id="10" idx="1"/>
          </p:cNvCxnSpPr>
          <p:nvPr/>
        </p:nvCxnSpPr>
        <p:spPr>
          <a:xfrm>
            <a:off x="1619573" y="1332855"/>
            <a:ext cx="472698" cy="510811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1F7B8D5-F96C-544E-BE7E-169DE3D3E328}"/>
              </a:ext>
            </a:extLst>
          </p:cNvPr>
          <p:cNvCxnSpPr>
            <a:stCxn id="8" idx="3"/>
            <a:endCxn id="10" idx="1"/>
          </p:cNvCxnSpPr>
          <p:nvPr/>
        </p:nvCxnSpPr>
        <p:spPr>
          <a:xfrm flipV="1">
            <a:off x="1588579" y="1843665"/>
            <a:ext cx="503693" cy="160486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3BB205E-3A10-6D42-B9A9-3D95BAC669C8}"/>
              </a:ext>
            </a:extLst>
          </p:cNvPr>
          <p:cNvCxnSpPr>
            <a:stCxn id="13" idx="3"/>
            <a:endCxn id="20" idx="1"/>
          </p:cNvCxnSpPr>
          <p:nvPr/>
        </p:nvCxnSpPr>
        <p:spPr>
          <a:xfrm>
            <a:off x="1585996" y="2977962"/>
            <a:ext cx="480445" cy="583432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83383BB-AE26-B247-8E72-A99C04EDE6B6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 flipV="1">
            <a:off x="1580829" y="3561395"/>
            <a:ext cx="485612" cy="147571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89C1ED6B-8657-4B4A-9072-F9A6A832B141}"/>
              </a:ext>
            </a:extLst>
          </p:cNvPr>
          <p:cNvSpPr/>
          <p:nvPr/>
        </p:nvSpPr>
        <p:spPr>
          <a:xfrm>
            <a:off x="5197023" y="2150414"/>
            <a:ext cx="1287616" cy="66769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ES Service - Logging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MGMT node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3DE7E8-113B-2C49-B469-A110D66D83C6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3460956" y="1647303"/>
            <a:ext cx="390274" cy="877065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D9A79FF-80CB-CA40-ACD6-D84D3CCFDEB1}"/>
              </a:ext>
            </a:extLst>
          </p:cNvPr>
          <p:cNvCxnSpPr>
            <a:cxnSpLocks/>
            <a:stCxn id="20" idx="3"/>
            <a:endCxn id="39" idx="1"/>
          </p:cNvCxnSpPr>
          <p:nvPr/>
        </p:nvCxnSpPr>
        <p:spPr>
          <a:xfrm flipV="1">
            <a:off x="3478299" y="2524368"/>
            <a:ext cx="372931" cy="1037027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57FA0152-93BF-3840-B71B-E4E897BDAA56}"/>
              </a:ext>
            </a:extLst>
          </p:cNvPr>
          <p:cNvSpPr/>
          <p:nvPr/>
        </p:nvSpPr>
        <p:spPr>
          <a:xfrm>
            <a:off x="6814089" y="1938604"/>
            <a:ext cx="787831" cy="109131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KIBANA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AFE4350-673E-7640-8052-66C44422B991}"/>
              </a:ext>
            </a:extLst>
          </p:cNvPr>
          <p:cNvCxnSpPr>
            <a:cxnSpLocks/>
            <a:stCxn id="38" idx="1"/>
            <a:endCxn id="33" idx="3"/>
          </p:cNvCxnSpPr>
          <p:nvPr/>
        </p:nvCxnSpPr>
        <p:spPr>
          <a:xfrm flipH="1">
            <a:off x="6484639" y="2484262"/>
            <a:ext cx="329450" cy="1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2DC7553A-E79E-4E42-896B-2F5B1DEBA313}"/>
              </a:ext>
            </a:extLst>
          </p:cNvPr>
          <p:cNvSpPr/>
          <p:nvPr/>
        </p:nvSpPr>
        <p:spPr>
          <a:xfrm>
            <a:off x="7942882" y="1999281"/>
            <a:ext cx="860156" cy="379710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Operator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17DE6E8-D042-3A47-BDC3-88A561EA0561}"/>
              </a:ext>
            </a:extLst>
          </p:cNvPr>
          <p:cNvSpPr/>
          <p:nvPr/>
        </p:nvSpPr>
        <p:spPr>
          <a:xfrm>
            <a:off x="7940299" y="2514624"/>
            <a:ext cx="885986" cy="365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Developer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29C4F93-FE8B-BC42-889C-B57F6AF7C0F8}"/>
              </a:ext>
            </a:extLst>
          </p:cNvPr>
          <p:cNvCxnSpPr>
            <a:endCxn id="44" idx="1"/>
          </p:cNvCxnSpPr>
          <p:nvPr/>
        </p:nvCxnSpPr>
        <p:spPr>
          <a:xfrm flipV="1">
            <a:off x="7625167" y="2189136"/>
            <a:ext cx="317715" cy="282844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3AB48BB-1D14-C94C-81E4-B4384E31C083}"/>
              </a:ext>
            </a:extLst>
          </p:cNvPr>
          <p:cNvCxnSpPr>
            <a:endCxn id="45" idx="1"/>
          </p:cNvCxnSpPr>
          <p:nvPr/>
        </p:nvCxnSpPr>
        <p:spPr>
          <a:xfrm>
            <a:off x="7648415" y="2502977"/>
            <a:ext cx="291885" cy="194387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DB08BC27-608A-ED41-8FDF-7965A44A3F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216" y="3330412"/>
            <a:ext cx="2408316" cy="1270861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6F43490-0DD1-2947-92D9-53D74FFDEB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0125" y="989715"/>
            <a:ext cx="1680239" cy="759416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FC7AECF-B0CE-994B-A20F-D2199E34409D}"/>
              </a:ext>
            </a:extLst>
          </p:cNvPr>
          <p:cNvSpPr/>
          <p:nvPr/>
        </p:nvSpPr>
        <p:spPr>
          <a:xfrm>
            <a:off x="3851230" y="2166472"/>
            <a:ext cx="813762" cy="715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Central </a:t>
            </a:r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Fluentd</a:t>
            </a:r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6320585-DAC0-D54F-8BB0-EF0CE8562EC3}"/>
              </a:ext>
            </a:extLst>
          </p:cNvPr>
          <p:cNvCxnSpPr>
            <a:cxnSpLocks/>
            <a:stCxn id="39" idx="3"/>
            <a:endCxn id="33" idx="1"/>
          </p:cNvCxnSpPr>
          <p:nvPr/>
        </p:nvCxnSpPr>
        <p:spPr>
          <a:xfrm flipV="1">
            <a:off x="4664992" y="2484263"/>
            <a:ext cx="532031" cy="40105"/>
          </a:xfrm>
          <a:prstGeom prst="straightConnector1">
            <a:avLst/>
          </a:prstGeom>
          <a:ln w="9525" cmpd="sng">
            <a:solidFill>
              <a:schemeClr val="accent5"/>
            </a:solidFill>
            <a:headEnd type="none" w="med" len="med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76466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8830D-4F95-314C-8771-B85BD0AF7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Curator – for log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BC493-370F-2C4D-9ABA-675E78E9F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use ES Curator for keeping logs in ES in check. </a:t>
            </a:r>
          </a:p>
          <a:p>
            <a:pPr lvl="1"/>
            <a:r>
              <a:rPr lang="en-US" sz="1200" dirty="0"/>
              <a:t>Template and deployment details are found in </a:t>
            </a:r>
            <a:r>
              <a:rPr lang="en-US" sz="1200" dirty="0">
                <a:latin typeface="Courier" pitchFamily="2" charset="0"/>
              </a:rPr>
              <a:t>roles/</a:t>
            </a:r>
            <a:r>
              <a:rPr lang="en-US" sz="1200" dirty="0" err="1">
                <a:latin typeface="Courier" pitchFamily="2" charset="0"/>
              </a:rPr>
              <a:t>kubernetes</a:t>
            </a:r>
            <a:r>
              <a:rPr lang="en-US" sz="1200" dirty="0">
                <a:latin typeface="Courier" pitchFamily="2" charset="0"/>
              </a:rPr>
              <a:t>-apps/curator</a:t>
            </a:r>
          </a:p>
          <a:p>
            <a:r>
              <a:rPr lang="en-US" dirty="0"/>
              <a:t>Curator runs as system pod under </a:t>
            </a:r>
            <a:r>
              <a:rPr lang="en-US" sz="1200" dirty="0" err="1">
                <a:latin typeface="Courier" pitchFamily="2" charset="0"/>
              </a:rPr>
              <a:t>kubernetes</a:t>
            </a:r>
            <a:r>
              <a:rPr lang="en-US" sz="1200" dirty="0">
                <a:latin typeface="Courier" pitchFamily="2" charset="0"/>
              </a:rPr>
              <a:t>-apps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Default value is to clear logs by age over 5GB (configurable)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41EDD7-A601-5344-A32B-0DAFFD0D1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392" y="2292026"/>
            <a:ext cx="6036592" cy="203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18903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94BC8-AD4B-9B4C-AD74-263643C8F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Elasticsearch and Kibana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BE01F-5F3B-2348-BD86-2839C5DBD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deploy </a:t>
            </a:r>
            <a:r>
              <a:rPr lang="en-US" b="1" dirty="0"/>
              <a:t>Elasticsearch</a:t>
            </a:r>
            <a:r>
              <a:rPr lang="en-US" dirty="0"/>
              <a:t> and </a:t>
            </a:r>
            <a:r>
              <a:rPr lang="en-US" b="1" dirty="0"/>
              <a:t>Kibana</a:t>
            </a:r>
            <a:r>
              <a:rPr lang="en-US" dirty="0"/>
              <a:t> on the management node as containers. </a:t>
            </a:r>
          </a:p>
          <a:p>
            <a:pPr lvl="1"/>
            <a:r>
              <a:rPr lang="en-US" sz="1200" dirty="0"/>
              <a:t>This ES + K pair is separate from the ES-Data pipeline deployment where the latter is for actual data ingestion and parsing and the former is a pure logging service.  </a:t>
            </a:r>
          </a:p>
          <a:p>
            <a:pPr lvl="1"/>
            <a:endParaRPr lang="en-US" sz="1200" dirty="0"/>
          </a:p>
          <a:p>
            <a:r>
              <a:rPr lang="en-US" sz="1300" dirty="0"/>
              <a:t>ES is deployed as a single instance for logging </a:t>
            </a:r>
          </a:p>
          <a:p>
            <a:pPr lvl="1"/>
            <a:r>
              <a:rPr lang="en-US" sz="1200" dirty="0"/>
              <a:t>Why? The main use case for the local ES log aggregation is for developers to view container logs for development and debugging. </a:t>
            </a:r>
          </a:p>
          <a:p>
            <a:pPr lvl="1"/>
            <a:r>
              <a:rPr lang="en-US" sz="1200" dirty="0"/>
              <a:t>For production, it is recommended to send logs to a central log aggregation cluster which has been sized appropriately. </a:t>
            </a:r>
          </a:p>
          <a:p>
            <a:pPr lvl="1"/>
            <a:r>
              <a:rPr lang="en-US" sz="1200" dirty="0"/>
              <a:t>Instance has been configured as INGEST/MASTER/DATA/HTTPCLIENT roles. </a:t>
            </a:r>
          </a:p>
          <a:p>
            <a:pPr lvl="1"/>
            <a:r>
              <a:rPr lang="en-US" sz="1200" dirty="0"/>
              <a:t>Data directory is - </a:t>
            </a:r>
            <a:r>
              <a:rPr lang="en-US" sz="1200" dirty="0">
                <a:latin typeface="Courier" pitchFamily="2" charset="0"/>
              </a:rPr>
              <a:t>/</a:t>
            </a:r>
            <a:r>
              <a:rPr lang="en-US" sz="1200" dirty="0" err="1">
                <a:latin typeface="Courier" pitchFamily="2" charset="0"/>
              </a:rPr>
              <a:t>var</a:t>
            </a:r>
            <a:r>
              <a:rPr lang="en-US" sz="1200" dirty="0">
                <a:latin typeface="Courier" pitchFamily="2" charset="0"/>
              </a:rPr>
              <a:t>/lib/</a:t>
            </a:r>
            <a:r>
              <a:rPr lang="en-US" sz="1200" dirty="0" err="1">
                <a:latin typeface="Courier" pitchFamily="2" charset="0"/>
              </a:rPr>
              <a:t>elasticsearch</a:t>
            </a:r>
            <a:r>
              <a:rPr lang="en-US" sz="1200" dirty="0">
                <a:latin typeface="Courier" pitchFamily="2" charset="0"/>
              </a:rPr>
              <a:t>/logs </a:t>
            </a:r>
            <a:r>
              <a:rPr lang="en-US" sz="1200" dirty="0"/>
              <a:t>– may be changed if needed. </a:t>
            </a:r>
          </a:p>
          <a:p>
            <a:pPr lvl="1"/>
            <a:r>
              <a:rPr lang="en-US" sz="1200" dirty="0"/>
              <a:t>2G memory allocated to ES-Logs instance. </a:t>
            </a:r>
          </a:p>
          <a:p>
            <a:pPr lvl="1"/>
            <a:endParaRPr lang="en-US" sz="1200" dirty="0"/>
          </a:p>
          <a:p>
            <a:pPr marL="177800" indent="0">
              <a:buNone/>
            </a:pPr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18992930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13753-1AEA-094A-B922-0AF46109A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B7FC4-BE98-234D-8C43-18F2745FE9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7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10CB3-55D1-0A4B-ACB1-FEDC4397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64275"/>
            <a:ext cx="8674100" cy="724830"/>
          </a:xfrm>
        </p:spPr>
        <p:txBody>
          <a:bodyPr/>
          <a:lstStyle/>
          <a:p>
            <a:r>
              <a:rPr lang="en-US" dirty="0"/>
              <a:t>Subsystems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270F8-C332-ED4A-8282-FA8FC53A57B6}"/>
              </a:ext>
            </a:extLst>
          </p:cNvPr>
          <p:cNvSpPr/>
          <p:nvPr/>
        </p:nvSpPr>
        <p:spPr>
          <a:xfrm>
            <a:off x="443781" y="3982812"/>
            <a:ext cx="8150092" cy="4542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Operating System – RHEL or CENTOS – Physical or Virtual machines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8FCF3E3-0A2C-E949-AF53-961FA8E2DE03}"/>
              </a:ext>
            </a:extLst>
          </p:cNvPr>
          <p:cNvSpPr/>
          <p:nvPr/>
        </p:nvSpPr>
        <p:spPr>
          <a:xfrm>
            <a:off x="2950301" y="3565452"/>
            <a:ext cx="2954314" cy="3048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YARN Resource Manager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83F61D8-7D8C-514D-9566-63E915F391C3}"/>
              </a:ext>
            </a:extLst>
          </p:cNvPr>
          <p:cNvSpPr/>
          <p:nvPr/>
        </p:nvSpPr>
        <p:spPr>
          <a:xfrm>
            <a:off x="2766645" y="682489"/>
            <a:ext cx="3102528" cy="24254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Ambari for Operations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072C1B2E-CFA5-794A-8E2C-4119159965E4}"/>
              </a:ext>
            </a:extLst>
          </p:cNvPr>
          <p:cNvSpPr/>
          <p:nvPr/>
        </p:nvSpPr>
        <p:spPr>
          <a:xfrm>
            <a:off x="3038907" y="2888514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Spark Streaming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C44B56D-FAE7-DF47-95FA-1F9363E7D17E}"/>
              </a:ext>
            </a:extLst>
          </p:cNvPr>
          <p:cNvSpPr/>
          <p:nvPr/>
        </p:nvSpPr>
        <p:spPr>
          <a:xfrm>
            <a:off x="3956850" y="2892056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Hive</a:t>
            </a:r>
          </a:p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Spark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84B1198-4D3A-5C41-8EE2-B3C73F23ECEC}"/>
              </a:ext>
            </a:extLst>
          </p:cNvPr>
          <p:cNvSpPr/>
          <p:nvPr/>
        </p:nvSpPr>
        <p:spPr>
          <a:xfrm>
            <a:off x="5153249" y="1789815"/>
            <a:ext cx="648586" cy="825796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KAFKA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24C3304-8A28-8845-BC30-144E44DA2282}"/>
              </a:ext>
            </a:extLst>
          </p:cNvPr>
          <p:cNvSpPr/>
          <p:nvPr/>
        </p:nvSpPr>
        <p:spPr>
          <a:xfrm>
            <a:off x="3042450" y="2289545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NIFI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93FA6F-A9C3-0D40-834C-6C286A55F1EF}"/>
              </a:ext>
            </a:extLst>
          </p:cNvPr>
          <p:cNvSpPr/>
          <p:nvPr/>
        </p:nvSpPr>
        <p:spPr>
          <a:xfrm>
            <a:off x="3953306" y="2286000"/>
            <a:ext cx="888052" cy="5847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CDAP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77D07BB-FB5D-2A4B-BD23-B31D1B440F7F}"/>
              </a:ext>
            </a:extLst>
          </p:cNvPr>
          <p:cNvSpPr/>
          <p:nvPr/>
        </p:nvSpPr>
        <p:spPr>
          <a:xfrm>
            <a:off x="5149704" y="2650158"/>
            <a:ext cx="648586" cy="83023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HDFS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592FF66-84EC-144A-BDDA-009A15856860}"/>
              </a:ext>
            </a:extLst>
          </p:cNvPr>
          <p:cNvSpPr/>
          <p:nvPr/>
        </p:nvSpPr>
        <p:spPr>
          <a:xfrm>
            <a:off x="5149704" y="978196"/>
            <a:ext cx="648586" cy="76909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ADLS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474A624-BFE9-454D-8FCB-F288E23B6794}"/>
              </a:ext>
            </a:extLst>
          </p:cNvPr>
          <p:cNvSpPr/>
          <p:nvPr/>
        </p:nvSpPr>
        <p:spPr>
          <a:xfrm>
            <a:off x="3092070" y="1559444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KNOX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48D887D-CAA3-3B4F-BC7F-D6C5AEF385C7}"/>
              </a:ext>
            </a:extLst>
          </p:cNvPr>
          <p:cNvSpPr/>
          <p:nvPr/>
        </p:nvSpPr>
        <p:spPr>
          <a:xfrm>
            <a:off x="3953307" y="1562986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ATLAS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4856583-512F-C642-84BE-4D49C7983B6C}"/>
              </a:ext>
            </a:extLst>
          </p:cNvPr>
          <p:cNvSpPr/>
          <p:nvPr/>
        </p:nvSpPr>
        <p:spPr>
          <a:xfrm>
            <a:off x="3956851" y="1098697"/>
            <a:ext cx="834890" cy="443022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RANGER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EAE25A-4687-AD45-8A65-116E5A0FCB57}"/>
              </a:ext>
            </a:extLst>
          </p:cNvPr>
          <p:cNvSpPr/>
          <p:nvPr/>
        </p:nvSpPr>
        <p:spPr>
          <a:xfrm>
            <a:off x="3005473" y="1024270"/>
            <a:ext cx="1892594" cy="1066800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E1965AF-D3BD-DB4D-93B8-CD68D883C9E3}"/>
              </a:ext>
            </a:extLst>
          </p:cNvPr>
          <p:cNvSpPr/>
          <p:nvPr/>
        </p:nvSpPr>
        <p:spPr>
          <a:xfrm>
            <a:off x="3001927" y="2232838"/>
            <a:ext cx="1896138" cy="129717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B0D7414-312B-334D-98BB-196EB582C3D4}"/>
              </a:ext>
            </a:extLst>
          </p:cNvPr>
          <p:cNvSpPr/>
          <p:nvPr/>
        </p:nvSpPr>
        <p:spPr>
          <a:xfrm>
            <a:off x="299800" y="935235"/>
            <a:ext cx="1543179" cy="886478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Perimeter Security</a:t>
            </a:r>
          </a:p>
          <a:p>
            <a:r>
              <a:rPr lang="en-US" sz="6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Data Governance</a:t>
            </a:r>
          </a:p>
          <a:p>
            <a:r>
              <a:rPr lang="en-US" sz="6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Policy</a:t>
            </a:r>
          </a:p>
          <a:p>
            <a:r>
              <a:rPr lang="en-US" sz="6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Authentication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Ansible + Ambari Blueprints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E71316E-2EB3-1444-9C48-EE2324A71F1B}"/>
              </a:ext>
            </a:extLst>
          </p:cNvPr>
          <p:cNvCxnSpPr>
            <a:cxnSpLocks/>
            <a:stCxn id="31" idx="3"/>
            <a:endCxn id="53" idx="1"/>
          </p:cNvCxnSpPr>
          <p:nvPr/>
        </p:nvCxnSpPr>
        <p:spPr>
          <a:xfrm>
            <a:off x="1842978" y="1378474"/>
            <a:ext cx="1162494" cy="179197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24E8822B-0C47-6941-8832-5D4FB3C31903}"/>
              </a:ext>
            </a:extLst>
          </p:cNvPr>
          <p:cNvSpPr/>
          <p:nvPr/>
        </p:nvSpPr>
        <p:spPr>
          <a:xfrm>
            <a:off x="310432" y="3192880"/>
            <a:ext cx="1543179" cy="244980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Ansible + Ambari Blueprints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 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EF384E8-7CC6-E343-95ED-2EFB64476436}"/>
              </a:ext>
            </a:extLst>
          </p:cNvPr>
          <p:cNvCxnSpPr>
            <a:cxnSpLocks/>
            <a:stCxn id="35" idx="3"/>
            <a:endCxn id="54" idx="1"/>
          </p:cNvCxnSpPr>
          <p:nvPr/>
        </p:nvCxnSpPr>
        <p:spPr>
          <a:xfrm flipV="1">
            <a:off x="1853611" y="2881424"/>
            <a:ext cx="1148317" cy="433947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ECCF1C7-6920-B443-BB2A-681A70D8F68C}"/>
              </a:ext>
            </a:extLst>
          </p:cNvPr>
          <p:cNvSpPr/>
          <p:nvPr/>
        </p:nvSpPr>
        <p:spPr>
          <a:xfrm>
            <a:off x="7189695" y="3075921"/>
            <a:ext cx="1061170" cy="425735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6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Sources &amp; Sinks</a:t>
            </a:r>
          </a:p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Ansible + Ambari Blueprint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9A4C685-61E2-3A44-A529-0A2F511A8CEF}"/>
              </a:ext>
            </a:extLst>
          </p:cNvPr>
          <p:cNvSpPr/>
          <p:nvPr/>
        </p:nvSpPr>
        <p:spPr>
          <a:xfrm>
            <a:off x="5124893" y="956930"/>
            <a:ext cx="730101" cy="2565991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ACF934A-E733-B348-B332-37F571C06A28}"/>
              </a:ext>
            </a:extLst>
          </p:cNvPr>
          <p:cNvCxnSpPr>
            <a:cxnSpLocks/>
            <a:stCxn id="39" idx="1"/>
            <a:endCxn id="40" idx="3"/>
          </p:cNvCxnSpPr>
          <p:nvPr/>
        </p:nvCxnSpPr>
        <p:spPr>
          <a:xfrm flipH="1" flipV="1">
            <a:off x="5854995" y="2239925"/>
            <a:ext cx="1334701" cy="1048863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D5AFCE-2AFA-2B44-8E8E-279AAFF49BF8}"/>
              </a:ext>
            </a:extLst>
          </p:cNvPr>
          <p:cNvCxnSpPr>
            <a:stCxn id="37" idx="1"/>
            <a:endCxn id="35" idx="3"/>
          </p:cNvCxnSpPr>
          <p:nvPr/>
        </p:nvCxnSpPr>
        <p:spPr>
          <a:xfrm flipH="1" flipV="1">
            <a:off x="1853610" y="3315370"/>
            <a:ext cx="1096690" cy="402482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85849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7FD7F34-B015-154E-A92C-3A4D9BF211FF}"/>
              </a:ext>
            </a:extLst>
          </p:cNvPr>
          <p:cNvSpPr/>
          <p:nvPr/>
        </p:nvSpPr>
        <p:spPr>
          <a:xfrm>
            <a:off x="457200" y="2286001"/>
            <a:ext cx="1956217" cy="129664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410CB3-55D1-0A4B-ACB1-FEDC4397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701" y="64275"/>
            <a:ext cx="8674100" cy="724830"/>
          </a:xfrm>
        </p:spPr>
        <p:txBody>
          <a:bodyPr/>
          <a:lstStyle/>
          <a:p>
            <a:r>
              <a:rPr lang="en-US" dirty="0"/>
              <a:t>Container Orchestration Subsystem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2A270F8-C332-ED4A-8282-FA8FC53A57B6}"/>
              </a:ext>
            </a:extLst>
          </p:cNvPr>
          <p:cNvSpPr/>
          <p:nvPr/>
        </p:nvSpPr>
        <p:spPr>
          <a:xfrm>
            <a:off x="443781" y="3982812"/>
            <a:ext cx="8150092" cy="4542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Operating System – RHEL or CENTOS – Physical or Virtual machines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870D601-EB96-E843-BDEB-1820EE4C0D22}"/>
              </a:ext>
            </a:extLst>
          </p:cNvPr>
          <p:cNvSpPr/>
          <p:nvPr/>
        </p:nvSpPr>
        <p:spPr>
          <a:xfrm>
            <a:off x="536710" y="951875"/>
            <a:ext cx="1805048" cy="2920401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Container Orchestration K8s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091D74A-4D62-274B-A76E-3CC870789BA6}"/>
              </a:ext>
            </a:extLst>
          </p:cNvPr>
          <p:cNvSpPr/>
          <p:nvPr/>
        </p:nvSpPr>
        <p:spPr>
          <a:xfrm>
            <a:off x="607103" y="3710067"/>
            <a:ext cx="1648918" cy="65956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Docker Container Engine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018210-4C32-AC44-A7EE-CB29387A0E31}"/>
              </a:ext>
            </a:extLst>
          </p:cNvPr>
          <p:cNvSpPr/>
          <p:nvPr/>
        </p:nvSpPr>
        <p:spPr>
          <a:xfrm>
            <a:off x="601298" y="2965099"/>
            <a:ext cx="1697155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Kube</a:t>
            </a:r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Proxy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C045CCF-D8D5-1C43-9B1E-CC5984C97368}"/>
              </a:ext>
            </a:extLst>
          </p:cNvPr>
          <p:cNvSpPr/>
          <p:nvPr/>
        </p:nvSpPr>
        <p:spPr>
          <a:xfrm>
            <a:off x="601299" y="2654934"/>
            <a:ext cx="1697155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Flannel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3471160-EF65-DF45-B94E-642D5ED6CA16}"/>
              </a:ext>
            </a:extLst>
          </p:cNvPr>
          <p:cNvSpPr/>
          <p:nvPr/>
        </p:nvSpPr>
        <p:spPr>
          <a:xfrm>
            <a:off x="611973" y="2328901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Fluent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D343F0-C57C-FA4D-8617-9A016C8D582E}"/>
              </a:ext>
            </a:extLst>
          </p:cNvPr>
          <p:cNvSpPr/>
          <p:nvPr/>
        </p:nvSpPr>
        <p:spPr>
          <a:xfrm>
            <a:off x="601299" y="3287356"/>
            <a:ext cx="1682924" cy="256478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 err="1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Kubelet</a:t>
            </a:r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F63DE-B88A-584F-8315-511AFD2D6E3B}"/>
              </a:ext>
            </a:extLst>
          </p:cNvPr>
          <p:cNvSpPr/>
          <p:nvPr/>
        </p:nvSpPr>
        <p:spPr>
          <a:xfrm>
            <a:off x="438115" y="671856"/>
            <a:ext cx="2014869" cy="242544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K8s Dashboard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DC71648-19EC-E540-9CCD-D5F2D2AE352B}"/>
              </a:ext>
            </a:extLst>
          </p:cNvPr>
          <p:cNvSpPr/>
          <p:nvPr/>
        </p:nvSpPr>
        <p:spPr>
          <a:xfrm>
            <a:off x="614470" y="1889189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Reflex Microservices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5A0C3F-E109-0B40-8520-3AC3E30E612F}"/>
              </a:ext>
            </a:extLst>
          </p:cNvPr>
          <p:cNvSpPr/>
          <p:nvPr/>
        </p:nvSpPr>
        <p:spPr>
          <a:xfrm>
            <a:off x="609474" y="1449478"/>
            <a:ext cx="1679366" cy="284637"/>
          </a:xfrm>
          <a:prstGeom prst="rect">
            <a:avLst/>
          </a:prstGeom>
          <a:solidFill>
            <a:schemeClr val="tx2">
              <a:alpha val="50000"/>
            </a:schemeClr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1000" b="1" dirty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rPr>
              <a:t> Apps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8DED04-21FF-2346-A4D5-87AAA744877C}"/>
              </a:ext>
            </a:extLst>
          </p:cNvPr>
          <p:cNvSpPr/>
          <p:nvPr/>
        </p:nvSpPr>
        <p:spPr>
          <a:xfrm>
            <a:off x="457202" y="1828801"/>
            <a:ext cx="1956215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92947A-950C-B246-BCD3-2BA215BAF18F}"/>
              </a:ext>
            </a:extLst>
          </p:cNvPr>
          <p:cNvSpPr/>
          <p:nvPr/>
        </p:nvSpPr>
        <p:spPr>
          <a:xfrm>
            <a:off x="459700" y="1389089"/>
            <a:ext cx="1956215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1000" b="1" dirty="0">
              <a:solidFill>
                <a:schemeClr val="bg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1DE8B5B-594A-904D-9A95-14DB272A2446}"/>
              </a:ext>
            </a:extLst>
          </p:cNvPr>
          <p:cNvSpPr/>
          <p:nvPr/>
        </p:nvSpPr>
        <p:spPr>
          <a:xfrm>
            <a:off x="5123436" y="2733910"/>
            <a:ext cx="1404955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Base Ansible Playbook for deployment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71AE643-8A58-E24F-B166-2618B3DC5089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2413417" y="2934325"/>
            <a:ext cx="2713220" cy="0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2E0742-DDE6-B041-AAEE-3D73FF506041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 flipV="1">
            <a:off x="2256020" y="2932529"/>
            <a:ext cx="2867415" cy="1107321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1316A0C-377D-B241-AA3A-CBE2A7989227}"/>
              </a:ext>
            </a:extLst>
          </p:cNvPr>
          <p:cNvCxnSpPr>
            <a:cxnSpLocks/>
            <a:stCxn id="6" idx="0"/>
            <a:endCxn id="19" idx="1"/>
          </p:cNvCxnSpPr>
          <p:nvPr/>
        </p:nvCxnSpPr>
        <p:spPr>
          <a:xfrm flipV="1">
            <a:off x="4518827" y="2932530"/>
            <a:ext cx="604608" cy="1050283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2BD06DC-89C5-1E44-B367-330783EFE21C}"/>
              </a:ext>
            </a:extLst>
          </p:cNvPr>
          <p:cNvCxnSpPr>
            <a:stCxn id="17" idx="3"/>
            <a:endCxn id="19" idx="1"/>
          </p:cNvCxnSpPr>
          <p:nvPr/>
        </p:nvCxnSpPr>
        <p:spPr>
          <a:xfrm>
            <a:off x="2413417" y="2027420"/>
            <a:ext cx="2710019" cy="905109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A4B607E5-94D3-4C43-BF06-2DCDADD51C92}"/>
              </a:ext>
            </a:extLst>
          </p:cNvPr>
          <p:cNvSpPr/>
          <p:nvPr/>
        </p:nvSpPr>
        <p:spPr>
          <a:xfrm>
            <a:off x="5134069" y="1397752"/>
            <a:ext cx="1543179" cy="397239"/>
          </a:xfrm>
          <a:prstGeom prst="rect">
            <a:avLst/>
          </a:prstGeom>
          <a:noFill/>
          <a:ln w="12700"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800" b="1" dirty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rPr>
              <a:t>Application Ansible Playbook for deployment</a:t>
            </a:r>
          </a:p>
          <a:p>
            <a:endParaRPr lang="en-US" sz="800" b="1" dirty="0">
              <a:solidFill>
                <a:schemeClr val="tx1"/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1F2289C-00FE-B64C-8D72-CFC3724A5C74}"/>
              </a:ext>
            </a:extLst>
          </p:cNvPr>
          <p:cNvCxnSpPr>
            <a:stCxn id="18" idx="3"/>
            <a:endCxn id="34" idx="1"/>
          </p:cNvCxnSpPr>
          <p:nvPr/>
        </p:nvCxnSpPr>
        <p:spPr>
          <a:xfrm>
            <a:off x="2415915" y="1587710"/>
            <a:ext cx="2718154" cy="8662"/>
          </a:xfrm>
          <a:prstGeom prst="line">
            <a:avLst/>
          </a:prstGeom>
          <a:ln w="9525" cmpd="sng">
            <a:solidFill>
              <a:schemeClr val="accent5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5488766"/>
      </p:ext>
    </p:extLst>
  </p:cSld>
  <p:clrMapOvr>
    <a:masterClrMapping/>
  </p:clrMapOvr>
</p:sld>
</file>

<file path=ppt/theme/theme1.xml><?xml version="1.0" encoding="utf-8"?>
<a:theme xmlns:a="http://schemas.openxmlformats.org/drawingml/2006/main" name="Guavus Template 2018">
  <a:themeElements>
    <a:clrScheme name="Guavus 1">
      <a:dk1>
        <a:srgbClr val="3C3E41"/>
      </a:dk1>
      <a:lt1>
        <a:srgbClr val="FFFFFF"/>
      </a:lt1>
      <a:dk2>
        <a:srgbClr val="192754"/>
      </a:dk2>
      <a:lt2>
        <a:srgbClr val="FFFFFF"/>
      </a:lt2>
      <a:accent1>
        <a:srgbClr val="F17F1F"/>
      </a:accent1>
      <a:accent2>
        <a:srgbClr val="79C843"/>
      </a:accent2>
      <a:accent3>
        <a:srgbClr val="04AACE"/>
      </a:accent3>
      <a:accent4>
        <a:srgbClr val="4DA3E3"/>
      </a:accent4>
      <a:accent5>
        <a:srgbClr val="1656BD"/>
      </a:accent5>
      <a:accent6>
        <a:srgbClr val="252A77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rgbClr val="0E57C3"/>
            </a:gs>
            <a:gs pos="100000">
              <a:srgbClr val="0948A6"/>
            </a:gs>
            <a:gs pos="0">
              <a:srgbClr val="1365E0"/>
            </a:gs>
          </a:gsLst>
          <a:lin ang="5400000" scaled="0"/>
        </a:gradFill>
        <a:ln>
          <a:solidFill>
            <a:schemeClr val="accent5"/>
          </a:solidFill>
        </a:ln>
        <a:effectLst/>
      </a:spPr>
      <a:bodyPr rtlCol="0" anchor="ctr"/>
      <a:lstStyle>
        <a:defPPr algn="ctr">
          <a:defRPr sz="120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5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uavus Template 2018" id="{AF31181F-9A01-844E-A1B5-6E47C019858C}" vid="{CB0D4DA4-6FB1-8C4A-9C91-9301E227E9B7}"/>
    </a:ext>
  </a:extLst>
</a:theme>
</file>

<file path=ppt/theme/theme2.xml><?xml version="1.0" encoding="utf-8"?>
<a:theme xmlns:a="http://schemas.openxmlformats.org/drawingml/2006/main" name="Guavus_2018_16x9_Template only_v3">
  <a:themeElements>
    <a:clrScheme name="Guavus 1">
      <a:dk1>
        <a:srgbClr val="3C3E41"/>
      </a:dk1>
      <a:lt1>
        <a:srgbClr val="FFFFFF"/>
      </a:lt1>
      <a:dk2>
        <a:srgbClr val="192754"/>
      </a:dk2>
      <a:lt2>
        <a:srgbClr val="FFFFFF"/>
      </a:lt2>
      <a:accent1>
        <a:srgbClr val="F17F1F"/>
      </a:accent1>
      <a:accent2>
        <a:srgbClr val="79C843"/>
      </a:accent2>
      <a:accent3>
        <a:srgbClr val="04AACE"/>
      </a:accent3>
      <a:accent4>
        <a:srgbClr val="4DA3E3"/>
      </a:accent4>
      <a:accent5>
        <a:srgbClr val="1656BD"/>
      </a:accent5>
      <a:accent6>
        <a:srgbClr val="252A77"/>
      </a:accent6>
      <a:hlink>
        <a:srgbClr val="0000FF"/>
      </a:hlink>
      <a:folHlink>
        <a:srgbClr val="800080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>
          <a:gsLst>
            <a:gs pos="50000">
              <a:srgbClr val="0E57C3"/>
            </a:gs>
            <a:gs pos="100000">
              <a:srgbClr val="0948A6"/>
            </a:gs>
            <a:gs pos="0">
              <a:srgbClr val="1365E0"/>
            </a:gs>
          </a:gsLst>
          <a:lin ang="5400000" scaled="0"/>
        </a:gradFill>
        <a:ln>
          <a:solidFill>
            <a:schemeClr val="accent5"/>
          </a:solidFill>
        </a:ln>
        <a:effectLst/>
      </a:spPr>
      <a:bodyPr rtlCol="0" anchor="ctr"/>
      <a:lstStyle>
        <a:defPPr algn="ctr">
          <a:defRPr sz="1200">
            <a:solidFill>
              <a:schemeClr val="bg1"/>
            </a:solidFill>
            <a:latin typeface="Century Gothic" charset="0"/>
            <a:ea typeface="Century Gothic" charset="0"/>
            <a:cs typeface="Century Gothic" charset="0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chemeClr val="accent5"/>
          </a:solidFill>
          <a:headEnd type="none" w="med" len="med"/>
          <a:tailEnd type="none" w="med" len="med"/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Guavus_Template_Final_v4" id="{552947A7-06FE-9C40-8DA7-E00328425292}" vid="{D350C622-6411-D64D-95B3-50D55A52C34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Guavus Template 2018</Template>
  <TotalTime>6032</TotalTime>
  <Words>2347</Words>
  <Application>Microsoft Macintosh PowerPoint</Application>
  <PresentationFormat>On-screen Show (16:9)</PresentationFormat>
  <Paragraphs>583</Paragraphs>
  <Slides>74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74</vt:i4>
      </vt:variant>
    </vt:vector>
  </HeadingPairs>
  <TitlesOfParts>
    <vt:vector size="88" baseType="lpstr">
      <vt:lpstr>.AppleSystemUIFont</vt:lpstr>
      <vt:lpstr>Abadi MT Condensed Light</vt:lpstr>
      <vt:lpstr>Aller Light</vt:lpstr>
      <vt:lpstr>Apple Symbols</vt:lpstr>
      <vt:lpstr>Arial</vt:lpstr>
      <vt:lpstr>ArialMT</vt:lpstr>
      <vt:lpstr>Calibri</vt:lpstr>
      <vt:lpstr>Century Gothic</vt:lpstr>
      <vt:lpstr>Century Gothic Regular</vt:lpstr>
      <vt:lpstr>Courier</vt:lpstr>
      <vt:lpstr>Helvetica Light</vt:lpstr>
      <vt:lpstr>Lucida Grande</vt:lpstr>
      <vt:lpstr>Guavus Template 2018</vt:lpstr>
      <vt:lpstr>Guavus_2018_16x9_Template only_v3</vt:lpstr>
      <vt:lpstr>Provisioning And Monitoring Guavus Reflex Platform</vt:lpstr>
      <vt:lpstr>REFLEX | Physical Layout</vt:lpstr>
      <vt:lpstr>Node | Management Node</vt:lpstr>
      <vt:lpstr>Node | Master Nodes</vt:lpstr>
      <vt:lpstr>Node | Slave Nodes      App Nodes</vt:lpstr>
      <vt:lpstr>Node | LB Nodes       All Nodes</vt:lpstr>
      <vt:lpstr>Subsystems</vt:lpstr>
      <vt:lpstr>Subsystems</vt:lpstr>
      <vt:lpstr>Container Orchestration Subsystem</vt:lpstr>
      <vt:lpstr>ANSIBLE: For Provisioning Reflex Platform</vt:lpstr>
      <vt:lpstr>Ansible</vt:lpstr>
      <vt:lpstr>Ansible Language Basics - Playbooks</vt:lpstr>
      <vt:lpstr>Ansible Language Basics - Hosts</vt:lpstr>
      <vt:lpstr>Ansible Language Basics</vt:lpstr>
      <vt:lpstr>PowerPoint Presentation</vt:lpstr>
      <vt:lpstr>Ansible Language Basics: ADV PLAYBOOK CAPABILITIES</vt:lpstr>
      <vt:lpstr>Ansible Language Basics: Ansible Roles</vt:lpstr>
      <vt:lpstr>Roles</vt:lpstr>
      <vt:lpstr>Using Ansible: RUNNING PLAYBOOKS</vt:lpstr>
      <vt:lpstr>Using Ansible: DRY RUN</vt:lpstr>
      <vt:lpstr>Reflex Provisioner</vt:lpstr>
      <vt:lpstr>Ansible Deployment Scripts Layout</vt:lpstr>
      <vt:lpstr>Install the Reflex Platform</vt:lpstr>
      <vt:lpstr>Installation Steps (1)</vt:lpstr>
      <vt:lpstr>Installation Steps(2)</vt:lpstr>
      <vt:lpstr>1. Identify Pre-requisites</vt:lpstr>
      <vt:lpstr>Pre-requisites</vt:lpstr>
      <vt:lpstr>2. Identify Installation Type</vt:lpstr>
      <vt:lpstr>Installation Type</vt:lpstr>
      <vt:lpstr>3. Ensure Systems Requirements</vt:lpstr>
      <vt:lpstr>Recommended System Requirements (1)</vt:lpstr>
      <vt:lpstr>Recommended System Requirements (2)</vt:lpstr>
      <vt:lpstr>Sample Hostnames for Nodes</vt:lpstr>
      <vt:lpstr>4. Setup Repositories</vt:lpstr>
      <vt:lpstr>Copy Software packages</vt:lpstr>
      <vt:lpstr>5. Setup Reflex Provisioner</vt:lpstr>
      <vt:lpstr>Copy Ansible packages</vt:lpstr>
      <vt:lpstr>Important Reflex Provisioner Files/Scripts</vt:lpstr>
      <vt:lpstr>6. Bootstrap Management Server</vt:lpstr>
      <vt:lpstr>/etc/reflex-provisioner/bootstrap.sh</vt:lpstr>
      <vt:lpstr>Local Bootstrap Management Server</vt:lpstr>
      <vt:lpstr>7. Generate Inventory </vt:lpstr>
      <vt:lpstr>Generate Inventory Script Help</vt:lpstr>
      <vt:lpstr>Cli Creation command</vt:lpstr>
      <vt:lpstr>Inventory/Hosts</vt:lpstr>
      <vt:lpstr>Generated Inventory</vt:lpstr>
      <vt:lpstr>8. Verify and Refresh Inventory</vt:lpstr>
      <vt:lpstr>Inventory Refresh</vt:lpstr>
      <vt:lpstr>Verify and Refresh Inventory</vt:lpstr>
      <vt:lpstr>9. Execute Playbooks</vt:lpstr>
      <vt:lpstr>Base Platform Install</vt:lpstr>
      <vt:lpstr>HDP Install</vt:lpstr>
      <vt:lpstr>ElasticSearch &amp; Kibana (Optional)</vt:lpstr>
      <vt:lpstr>Install: Add-ons</vt:lpstr>
      <vt:lpstr>10. Verify with Monitoring UI’s</vt:lpstr>
      <vt:lpstr>Monitoring</vt:lpstr>
      <vt:lpstr>Hadoop Operations With Ambari</vt:lpstr>
      <vt:lpstr>Ambari Web</vt:lpstr>
      <vt:lpstr>Ambari Web: Host view</vt:lpstr>
      <vt:lpstr>Grafana</vt:lpstr>
      <vt:lpstr>LoadBalancer</vt:lpstr>
      <vt:lpstr>HDFS Web UI</vt:lpstr>
      <vt:lpstr>YARN RM UI</vt:lpstr>
      <vt:lpstr>Ranger UI</vt:lpstr>
      <vt:lpstr>Kibana Log UI(1)</vt:lpstr>
      <vt:lpstr>Kibana Log UI (2)</vt:lpstr>
      <vt:lpstr>Kibana Log UI (3)</vt:lpstr>
      <vt:lpstr>Reflex Internal Logging Framework</vt:lpstr>
      <vt:lpstr>Reflex Internal logging framework</vt:lpstr>
      <vt:lpstr>Fluentd – The unsung hero collecting everyone’s logs. </vt:lpstr>
      <vt:lpstr>Fluentd – The container that listens to other containers. </vt:lpstr>
      <vt:lpstr>Curator – for log management</vt:lpstr>
      <vt:lpstr>Elasticsearch and Kibana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Provisioning And Monitoring Guavus Reflex Platform</dc:title>
  <dc:creator>Mahtab Singh</dc:creator>
  <cp:lastModifiedBy>Mahtab Singh</cp:lastModifiedBy>
  <cp:revision>44</cp:revision>
  <cp:lastPrinted>2018-09-27T12:40:54Z</cp:lastPrinted>
  <dcterms:created xsi:type="dcterms:W3CDTF">2018-08-15T16:31:05Z</dcterms:created>
  <dcterms:modified xsi:type="dcterms:W3CDTF">2018-10-09T05:19:56Z</dcterms:modified>
</cp:coreProperties>
</file>